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69" r:id="rId5"/>
    <p:sldId id="259" r:id="rId6"/>
    <p:sldId id="261" r:id="rId7"/>
    <p:sldId id="262" r:id="rId8"/>
    <p:sldId id="264" r:id="rId9"/>
    <p:sldId id="265" r:id="rId10"/>
    <p:sldId id="266" r:id="rId11"/>
    <p:sldId id="267" r:id="rId12"/>
    <p:sldId id="268" r:id="rId13"/>
    <p:sldId id="277" r:id="rId14"/>
    <p:sldId id="278" r:id="rId15"/>
    <p:sldId id="279"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8/19/2015</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1D8BD707-D9CF-40AE-B4C6-C98DA3205C09}"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1D8BD707-D9CF-40AE-B4C6-C98DA3205C09}" type="datetimeFigureOut">
              <a:rPr lang="en-US" smtClean="0"/>
              <a:pPr/>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8/19/2015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8/19/2015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D8BD707-D9CF-40AE-B4C6-C98DA3205C09}" type="datetimeFigureOut">
              <a:rPr lang="en-US" smtClean="0"/>
              <a:pPr/>
              <a:t>8/19/2015</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6F15528-21DE-4FAA-801E-634DDDAF4B2B}"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8077200" cy="3547638"/>
          </a:xfrm>
          <a:prstGeom prst="rect">
            <a:avLst/>
          </a:prstGeom>
        </p:spPr>
        <p:txBody>
          <a:bodyPr wrap="square">
            <a:spAutoFit/>
          </a:bodyPr>
          <a:lstStyle/>
          <a:p>
            <a:pPr algn="ctr">
              <a:lnSpc>
                <a:spcPct val="115000"/>
              </a:lnSpc>
              <a:spcAft>
                <a:spcPts val="1000"/>
              </a:spcAft>
            </a:pPr>
            <a:r>
              <a:rPr lang="en-US" sz="2800" b="1" dirty="0">
                <a:latin typeface="Times New Roman"/>
                <a:ea typeface="Times New Roman"/>
                <a:cs typeface="Arial"/>
              </a:rPr>
              <a:t>FUNDAMENTALS OF METAL FORMING</a:t>
            </a:r>
            <a:endParaRPr lang="en-US" sz="2800" dirty="0">
              <a:ea typeface="Times New Roman"/>
              <a:cs typeface="Arial"/>
            </a:endParaRPr>
          </a:p>
          <a:p>
            <a:pPr algn="just">
              <a:lnSpc>
                <a:spcPct val="115000"/>
              </a:lnSpc>
              <a:spcAft>
                <a:spcPts val="1000"/>
              </a:spcAft>
            </a:pPr>
            <a:r>
              <a:rPr lang="en-US" sz="2000" dirty="0">
                <a:latin typeface="Times New Roman"/>
                <a:ea typeface="Times New Roman"/>
                <a:cs typeface="Arial"/>
              </a:rPr>
              <a:t>There are </a:t>
            </a:r>
            <a:r>
              <a:rPr lang="en-US" sz="2000" b="1" dirty="0">
                <a:latin typeface="Times New Roman"/>
                <a:ea typeface="Times New Roman"/>
                <a:cs typeface="Arial"/>
              </a:rPr>
              <a:t>four</a:t>
            </a:r>
            <a:r>
              <a:rPr lang="en-US" sz="2000" dirty="0">
                <a:latin typeface="Times New Roman"/>
                <a:ea typeface="Times New Roman"/>
                <a:cs typeface="Arial"/>
              </a:rPr>
              <a:t> basic production processes for producing desired shape of a product. These are </a:t>
            </a:r>
            <a:r>
              <a:rPr lang="en-US" sz="2000" b="1" dirty="0">
                <a:latin typeface="Times New Roman"/>
                <a:ea typeface="Times New Roman"/>
                <a:cs typeface="Arial"/>
              </a:rPr>
              <a:t>casting</a:t>
            </a:r>
            <a:r>
              <a:rPr lang="en-US" sz="2000" dirty="0">
                <a:latin typeface="Times New Roman"/>
                <a:ea typeface="Times New Roman"/>
                <a:cs typeface="Arial"/>
              </a:rPr>
              <a:t>, </a:t>
            </a:r>
            <a:r>
              <a:rPr lang="en-US" sz="2000" b="1" dirty="0">
                <a:latin typeface="Times New Roman"/>
                <a:ea typeface="Times New Roman"/>
                <a:cs typeface="Arial"/>
              </a:rPr>
              <a:t>machining</a:t>
            </a:r>
            <a:r>
              <a:rPr lang="en-US" sz="2000" dirty="0">
                <a:latin typeface="Times New Roman"/>
                <a:ea typeface="Times New Roman"/>
                <a:cs typeface="Arial"/>
              </a:rPr>
              <a:t>, </a:t>
            </a:r>
            <a:r>
              <a:rPr lang="en-US" sz="2000" b="1" dirty="0">
                <a:latin typeface="Times New Roman"/>
                <a:ea typeface="Times New Roman"/>
                <a:cs typeface="Arial"/>
              </a:rPr>
              <a:t>joining</a:t>
            </a:r>
            <a:r>
              <a:rPr lang="en-US" sz="2000" dirty="0">
                <a:latin typeface="Times New Roman"/>
                <a:ea typeface="Times New Roman"/>
                <a:cs typeface="Arial"/>
              </a:rPr>
              <a:t> (welding, mechanical fasteners, epoxy, etc.), and </a:t>
            </a:r>
            <a:r>
              <a:rPr lang="en-US" sz="2000" b="1" dirty="0">
                <a:latin typeface="Times New Roman"/>
                <a:ea typeface="Times New Roman"/>
                <a:cs typeface="Arial"/>
              </a:rPr>
              <a:t>deformation processes</a:t>
            </a:r>
            <a:r>
              <a:rPr lang="en-US" sz="2000" dirty="0">
                <a:latin typeface="Times New Roman"/>
                <a:ea typeface="Times New Roman"/>
                <a:cs typeface="Arial"/>
              </a:rPr>
              <a:t>. Casting process exploit the fluidity of a metal in liquid state as it takes shape and solidifies in a mold. </a:t>
            </a:r>
            <a:r>
              <a:rPr lang="en-US" sz="2000" b="1" i="1" dirty="0">
                <a:latin typeface="Times New Roman"/>
                <a:ea typeface="Times New Roman"/>
                <a:cs typeface="Arial"/>
              </a:rPr>
              <a:t>Machining processes</a:t>
            </a:r>
            <a:r>
              <a:rPr lang="en-US" sz="2000" u="sng" dirty="0">
                <a:latin typeface="Times New Roman"/>
                <a:ea typeface="Times New Roman"/>
                <a:cs typeface="Arial"/>
              </a:rPr>
              <a:t> provide desired shape with good accuracy and precision but tend to waste material in the generation of removed portions</a:t>
            </a:r>
            <a:r>
              <a:rPr lang="en-US" sz="2000" dirty="0">
                <a:latin typeface="Times New Roman"/>
                <a:ea typeface="Times New Roman"/>
                <a:cs typeface="Arial"/>
              </a:rPr>
              <a:t>. </a:t>
            </a:r>
            <a:r>
              <a:rPr lang="en-US" sz="2000" b="1" i="1" dirty="0">
                <a:latin typeface="Times New Roman"/>
                <a:ea typeface="Times New Roman"/>
                <a:cs typeface="Arial"/>
              </a:rPr>
              <a:t>Joining processes</a:t>
            </a:r>
            <a:r>
              <a:rPr lang="en-US" sz="2000" dirty="0">
                <a:latin typeface="Times New Roman"/>
                <a:ea typeface="Times New Roman"/>
                <a:cs typeface="Arial"/>
              </a:rPr>
              <a:t> </a:t>
            </a:r>
            <a:r>
              <a:rPr lang="en-US" sz="2000" u="sng" dirty="0">
                <a:latin typeface="Times New Roman"/>
                <a:ea typeface="Times New Roman"/>
                <a:cs typeface="Arial"/>
              </a:rPr>
              <a:t>permit complex shapes to be constructed from simpler components and have a wide domain of applications</a:t>
            </a:r>
            <a:r>
              <a:rPr lang="en-US" sz="2000" dirty="0">
                <a:latin typeface="Times New Roman"/>
                <a:ea typeface="Times New Roman"/>
                <a:cs typeface="Arial"/>
              </a:rPr>
              <a:t>.</a:t>
            </a:r>
            <a:endParaRPr lang="en-US" sz="2000" dirty="0">
              <a:ea typeface="Times New Roman"/>
              <a:cs typeface="Arial"/>
            </a:endParaRPr>
          </a:p>
        </p:txBody>
      </p:sp>
      <p:sp>
        <p:nvSpPr>
          <p:cNvPr id="3" name="Rectangle 2"/>
          <p:cNvSpPr/>
          <p:nvPr/>
        </p:nvSpPr>
        <p:spPr>
          <a:xfrm>
            <a:off x="457200" y="3810000"/>
            <a:ext cx="8001000" cy="1938992"/>
          </a:xfrm>
          <a:prstGeom prst="rect">
            <a:avLst/>
          </a:prstGeom>
        </p:spPr>
        <p:txBody>
          <a:bodyPr wrap="square">
            <a:spAutoFit/>
          </a:bodyPr>
          <a:lstStyle/>
          <a:p>
            <a:r>
              <a:rPr lang="en-US" sz="2000" dirty="0">
                <a:latin typeface="Times New Roman"/>
                <a:ea typeface="Times New Roman"/>
              </a:rPr>
              <a:t>Deformation processes exploit a remarkable property of metals, which is their ability to flow plastically in the solid state without deterioration of their properties. With the application of suitable pressures, the material is moved to obtain the desired shape with </a:t>
            </a:r>
            <a:r>
              <a:rPr lang="en-US" sz="2000" u="sng" dirty="0">
                <a:latin typeface="Times New Roman"/>
                <a:ea typeface="Times New Roman"/>
              </a:rPr>
              <a:t>almost no wastage</a:t>
            </a:r>
            <a:r>
              <a:rPr lang="en-US" sz="2000" dirty="0">
                <a:latin typeface="Times New Roman"/>
                <a:ea typeface="Times New Roman"/>
              </a:rPr>
              <a:t>. The </a:t>
            </a:r>
            <a:r>
              <a:rPr lang="en-US" sz="2000" u="sng" dirty="0">
                <a:latin typeface="Times New Roman"/>
                <a:ea typeface="Times New Roman"/>
              </a:rPr>
              <a:t>required pressures are generally high</a:t>
            </a:r>
            <a:r>
              <a:rPr lang="en-US" sz="2000" dirty="0">
                <a:latin typeface="Times New Roman"/>
                <a:ea typeface="Times New Roman"/>
              </a:rPr>
              <a:t> and the </a:t>
            </a:r>
            <a:r>
              <a:rPr lang="en-US" sz="2000" u="sng" dirty="0">
                <a:latin typeface="Times New Roman"/>
                <a:ea typeface="Times New Roman"/>
              </a:rPr>
              <a:t>tools and equipment needed are quite expensive</a:t>
            </a:r>
            <a:r>
              <a:rPr lang="en-US" sz="2000" dirty="0">
                <a:latin typeface="Times New Roman"/>
                <a:ea typeface="Times New Roman"/>
              </a:rPr>
              <a:t>. </a:t>
            </a:r>
            <a:r>
              <a:rPr lang="en-US" sz="2000" u="sng" dirty="0">
                <a:latin typeface="Times New Roman"/>
                <a:ea typeface="Times New Roman"/>
              </a:rPr>
              <a:t>Large production</a:t>
            </a:r>
            <a:r>
              <a:rPr lang="en-US" sz="2000" dirty="0">
                <a:latin typeface="Times New Roman"/>
                <a:ea typeface="Times New Roman"/>
              </a:rPr>
              <a:t> quantities are often necessary to justify the process</a:t>
            </a:r>
            <a:endParaRPr lang="en-US" sz="2000" dirty="0"/>
          </a:p>
        </p:txBody>
      </p:sp>
    </p:spTree>
    <p:extLst>
      <p:ext uri="{BB962C8B-B14F-4D97-AF65-F5344CB8AC3E}">
        <p14:creationId xmlns:p14="http://schemas.microsoft.com/office/powerpoint/2010/main" val="1287046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46929"/>
            <a:ext cx="8458200" cy="5985036"/>
          </a:xfrm>
          <a:prstGeom prst="rect">
            <a:avLst/>
          </a:prstGeom>
        </p:spPr>
        <p:txBody>
          <a:bodyPr wrap="square">
            <a:spAutoFit/>
          </a:bodyPr>
          <a:lstStyle/>
          <a:p>
            <a:pPr algn="just">
              <a:lnSpc>
                <a:spcPct val="115000"/>
              </a:lnSpc>
              <a:spcAft>
                <a:spcPts val="1000"/>
              </a:spcAft>
            </a:pPr>
            <a:r>
              <a:rPr lang="en-US" sz="3200" b="1" dirty="0">
                <a:latin typeface="Times New Roman"/>
                <a:ea typeface="Times New Roman"/>
                <a:cs typeface="Arial"/>
              </a:rPr>
              <a:t>Hot Working:</a:t>
            </a:r>
            <a:endParaRPr lang="en-US" sz="3200" dirty="0">
              <a:ea typeface="Times New Roman"/>
              <a:cs typeface="Arial"/>
            </a:endParaRPr>
          </a:p>
          <a:p>
            <a:pPr marR="213360" algn="just">
              <a:lnSpc>
                <a:spcPct val="115000"/>
              </a:lnSpc>
              <a:spcAft>
                <a:spcPts val="1000"/>
              </a:spcAft>
              <a:tabLst>
                <a:tab pos="5912485" algn="r"/>
              </a:tabLst>
            </a:pPr>
            <a:r>
              <a:rPr lang="en-US" sz="2400" u="sng" dirty="0">
                <a:latin typeface="Times New Roman"/>
                <a:ea typeface="Times New Roman"/>
                <a:cs typeface="Arial"/>
              </a:rPr>
              <a:t>Plastic deformation of metal carried out at temperature above the recrystallization temperature, </a:t>
            </a:r>
            <a:r>
              <a:rPr lang="en-US" sz="2400" b="1" u="sng" dirty="0">
                <a:latin typeface="Times New Roman"/>
                <a:ea typeface="Times New Roman"/>
                <a:cs typeface="Arial"/>
              </a:rPr>
              <a:t>is called hot working</a:t>
            </a:r>
            <a:r>
              <a:rPr lang="en-US" sz="2400" dirty="0">
                <a:latin typeface="Times New Roman"/>
                <a:ea typeface="Times New Roman"/>
                <a:cs typeface="Arial"/>
              </a:rPr>
              <a:t>. Under the action of heat and force, when the atoms of metal reach a certain higher energy level, the new crystals start forming. This is called recrystallization. When this happens, the old grain structure deformed by previously carried out mechanical working no longer exist, instead new crystals which are strain-free are formed.</a:t>
            </a:r>
            <a:endParaRPr lang="en-US" sz="2400" dirty="0">
              <a:ea typeface="Times New Roman"/>
              <a:cs typeface="Arial"/>
            </a:endParaRPr>
          </a:p>
          <a:p>
            <a:pPr marR="213360" algn="just">
              <a:lnSpc>
                <a:spcPct val="115000"/>
              </a:lnSpc>
              <a:spcAft>
                <a:spcPts val="1000"/>
              </a:spcAft>
              <a:tabLst>
                <a:tab pos="5912485" algn="r"/>
              </a:tabLst>
            </a:pPr>
            <a:r>
              <a:rPr lang="en-US" sz="2400" dirty="0">
                <a:latin typeface="Times New Roman"/>
                <a:ea typeface="Times New Roman"/>
                <a:cs typeface="Arial"/>
              </a:rPr>
              <a:t>In hot working, the temperature at which the working is completed is critical since any extra heat left in the material after working will promote grain growth, leading to poor mechanical properties of material.</a:t>
            </a:r>
            <a:endParaRPr lang="en-US" sz="2400" dirty="0">
              <a:ea typeface="Times New Roman"/>
              <a:cs typeface="Arial"/>
            </a:endParaRPr>
          </a:p>
        </p:txBody>
      </p:sp>
    </p:spTree>
    <p:extLst>
      <p:ext uri="{BB962C8B-B14F-4D97-AF65-F5344CB8AC3E}">
        <p14:creationId xmlns:p14="http://schemas.microsoft.com/office/powerpoint/2010/main" val="2214664122"/>
      </p:ext>
    </p:extLst>
  </p:cSld>
  <p:clrMapOvr>
    <a:masterClrMapping/>
  </p:clrMapOvr>
  <p:transition spd="slow">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381000"/>
            <a:ext cx="7467600" cy="941796"/>
          </a:xfrm>
          <a:prstGeom prst="rect">
            <a:avLst/>
          </a:prstGeom>
        </p:spPr>
        <p:txBody>
          <a:bodyPr wrap="square">
            <a:spAutoFit/>
          </a:bodyPr>
          <a:lstStyle/>
          <a:p>
            <a:pPr algn="just">
              <a:lnSpc>
                <a:spcPct val="115000"/>
              </a:lnSpc>
              <a:spcAft>
                <a:spcPts val="1000"/>
              </a:spcAft>
            </a:pPr>
            <a:r>
              <a:rPr lang="en-US" sz="2400" dirty="0">
                <a:latin typeface="Times New Roman"/>
                <a:ea typeface="Times New Roman"/>
                <a:cs typeface="Arial"/>
              </a:rPr>
              <a:t>In comparison with cold working, </a:t>
            </a:r>
            <a:r>
              <a:rPr lang="en-US" sz="2400" b="1" u="sng" dirty="0">
                <a:latin typeface="Times New Roman"/>
                <a:ea typeface="Times New Roman"/>
                <a:cs typeface="Arial"/>
              </a:rPr>
              <a:t>the advantages</a:t>
            </a:r>
            <a:r>
              <a:rPr lang="en-US" sz="2400" dirty="0">
                <a:latin typeface="Times New Roman"/>
                <a:ea typeface="Times New Roman"/>
                <a:cs typeface="Arial"/>
              </a:rPr>
              <a:t> of hot working are</a:t>
            </a:r>
            <a:endParaRPr lang="en-US" sz="2400" dirty="0">
              <a:ea typeface="Times New Roman"/>
              <a:cs typeface="Arial"/>
            </a:endParaRPr>
          </a:p>
        </p:txBody>
      </p:sp>
      <p:sp>
        <p:nvSpPr>
          <p:cNvPr id="4" name="Rectangle 3"/>
          <p:cNvSpPr/>
          <p:nvPr/>
        </p:nvSpPr>
        <p:spPr>
          <a:xfrm>
            <a:off x="457200" y="1788038"/>
            <a:ext cx="8153400" cy="4104522"/>
          </a:xfrm>
          <a:prstGeom prst="rect">
            <a:avLst/>
          </a:prstGeom>
        </p:spPr>
        <p:txBody>
          <a:bodyPr wrap="square">
            <a:spAutoFit/>
          </a:bodyPr>
          <a:lstStyle/>
          <a:p>
            <a:pPr marL="342900" lvl="0" indent="-342900" algn="just">
              <a:lnSpc>
                <a:spcPct val="115000"/>
              </a:lnSpc>
              <a:spcAft>
                <a:spcPts val="1000"/>
              </a:spcAft>
              <a:tabLst>
                <a:tab pos="457200" algn="l"/>
              </a:tabLst>
            </a:pPr>
            <a:r>
              <a:rPr lang="en-US" sz="2400" dirty="0" smtClean="0">
                <a:latin typeface="Times New Roman"/>
                <a:ea typeface="Times New Roman"/>
                <a:cs typeface="Arial"/>
              </a:rPr>
              <a:t>1-No </a:t>
            </a:r>
            <a:r>
              <a:rPr lang="en-US" sz="2400" dirty="0">
                <a:latin typeface="Times New Roman"/>
                <a:ea typeface="Times New Roman"/>
                <a:cs typeface="Arial"/>
              </a:rPr>
              <a:t>strain hardening</a:t>
            </a:r>
            <a:endParaRPr lang="en-US" sz="2400" dirty="0">
              <a:ea typeface="Times New Roman"/>
              <a:cs typeface="Arial"/>
            </a:endParaRPr>
          </a:p>
          <a:p>
            <a:pPr marL="342900" lvl="0" indent="-342900" algn="just">
              <a:lnSpc>
                <a:spcPct val="115000"/>
              </a:lnSpc>
              <a:spcAft>
                <a:spcPts val="1000"/>
              </a:spcAft>
              <a:tabLst>
                <a:tab pos="457200" algn="l"/>
              </a:tabLst>
            </a:pPr>
            <a:r>
              <a:rPr lang="en-US" sz="2400" dirty="0" smtClean="0">
                <a:latin typeface="Times New Roman"/>
                <a:ea typeface="Times New Roman"/>
                <a:cs typeface="Arial"/>
              </a:rPr>
              <a:t>2-Lesser </a:t>
            </a:r>
            <a:r>
              <a:rPr lang="en-US" sz="2400" dirty="0">
                <a:latin typeface="Times New Roman"/>
                <a:ea typeface="Times New Roman"/>
                <a:cs typeface="Arial"/>
              </a:rPr>
              <a:t>forces are required for deformation</a:t>
            </a:r>
            <a:endParaRPr lang="en-US" sz="2400" dirty="0">
              <a:ea typeface="Times New Roman"/>
              <a:cs typeface="Arial"/>
            </a:endParaRPr>
          </a:p>
          <a:p>
            <a:pPr marL="342900" marR="213360" lvl="0" indent="-342900" algn="just">
              <a:lnSpc>
                <a:spcPct val="115000"/>
              </a:lnSpc>
              <a:spcAft>
                <a:spcPts val="1000"/>
              </a:spcAft>
              <a:tabLst>
                <a:tab pos="457200" algn="l"/>
              </a:tabLst>
            </a:pPr>
            <a:r>
              <a:rPr lang="en-US" sz="2400" dirty="0" smtClean="0">
                <a:latin typeface="Times New Roman"/>
                <a:ea typeface="Times New Roman"/>
                <a:cs typeface="Arial"/>
              </a:rPr>
              <a:t>3-Greater </a:t>
            </a:r>
            <a:r>
              <a:rPr lang="en-US" sz="2400" dirty="0">
                <a:latin typeface="Times New Roman"/>
                <a:ea typeface="Times New Roman"/>
                <a:cs typeface="Arial"/>
              </a:rPr>
              <a:t>ductility of material is available, and therefore more deformation is possible.</a:t>
            </a:r>
            <a:endParaRPr lang="en-US" sz="2400" dirty="0">
              <a:ea typeface="Times New Roman"/>
              <a:cs typeface="Arial"/>
            </a:endParaRPr>
          </a:p>
          <a:p>
            <a:pPr marL="342900" marR="213360" lvl="0" indent="-342900" algn="just">
              <a:lnSpc>
                <a:spcPct val="115000"/>
              </a:lnSpc>
              <a:spcAft>
                <a:spcPts val="1000"/>
              </a:spcAft>
              <a:tabLst>
                <a:tab pos="457200" algn="l"/>
              </a:tabLst>
            </a:pPr>
            <a:r>
              <a:rPr lang="en-US" sz="2400" dirty="0" smtClean="0">
                <a:latin typeface="Times New Roman"/>
                <a:ea typeface="Times New Roman"/>
                <a:cs typeface="Arial"/>
              </a:rPr>
              <a:t>4-Favorable </a:t>
            </a:r>
            <a:r>
              <a:rPr lang="en-US" sz="2400" dirty="0">
                <a:latin typeface="Times New Roman"/>
                <a:ea typeface="Times New Roman"/>
                <a:cs typeface="Arial"/>
              </a:rPr>
              <a:t>grain size is obtained leading to better mechanical properties of material</a:t>
            </a:r>
            <a:endParaRPr lang="en-US" sz="2400" dirty="0">
              <a:ea typeface="Times New Roman"/>
              <a:cs typeface="Arial"/>
            </a:endParaRPr>
          </a:p>
          <a:p>
            <a:pPr marL="342900" lvl="0" indent="-342900" algn="just">
              <a:lnSpc>
                <a:spcPct val="115000"/>
              </a:lnSpc>
              <a:spcAft>
                <a:spcPts val="1000"/>
              </a:spcAft>
              <a:tabLst>
                <a:tab pos="457200" algn="l"/>
              </a:tabLst>
            </a:pPr>
            <a:r>
              <a:rPr lang="en-US" sz="2400" dirty="0" smtClean="0">
                <a:latin typeface="Times New Roman"/>
                <a:ea typeface="Times New Roman"/>
                <a:cs typeface="Arial"/>
              </a:rPr>
              <a:t>5-Equipment </a:t>
            </a:r>
            <a:r>
              <a:rPr lang="en-US" sz="2400" dirty="0">
                <a:latin typeface="Times New Roman"/>
                <a:ea typeface="Times New Roman"/>
                <a:cs typeface="Arial"/>
              </a:rPr>
              <a:t>of lesser power is needed</a:t>
            </a:r>
            <a:endParaRPr lang="en-US" sz="2400" dirty="0">
              <a:ea typeface="Times New Roman"/>
              <a:cs typeface="Arial"/>
            </a:endParaRPr>
          </a:p>
          <a:p>
            <a:pPr marL="342900" lvl="0" indent="-342900" algn="just">
              <a:lnSpc>
                <a:spcPct val="115000"/>
              </a:lnSpc>
              <a:spcAft>
                <a:spcPts val="1000"/>
              </a:spcAft>
              <a:tabLst>
                <a:tab pos="457200" algn="l"/>
              </a:tabLst>
            </a:pPr>
            <a:r>
              <a:rPr lang="en-US" sz="2400" dirty="0" smtClean="0">
                <a:latin typeface="Times New Roman"/>
                <a:ea typeface="Times New Roman"/>
                <a:cs typeface="Arial"/>
              </a:rPr>
              <a:t>6-No </a:t>
            </a:r>
            <a:r>
              <a:rPr lang="en-US" sz="2400" dirty="0">
                <a:latin typeface="Times New Roman"/>
                <a:ea typeface="Times New Roman"/>
                <a:cs typeface="Arial"/>
              </a:rPr>
              <a:t>residual stresses in the material.</a:t>
            </a:r>
            <a:endParaRPr lang="en-US" sz="2400" dirty="0">
              <a:ea typeface="Times New Roman"/>
              <a:cs typeface="Arial"/>
            </a:endParaRPr>
          </a:p>
        </p:txBody>
      </p:sp>
    </p:spTree>
    <p:extLst>
      <p:ext uri="{BB962C8B-B14F-4D97-AF65-F5344CB8AC3E}">
        <p14:creationId xmlns:p14="http://schemas.microsoft.com/office/powerpoint/2010/main" val="3844198484"/>
      </p:ext>
    </p:extLst>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9966" y="838200"/>
            <a:ext cx="8645434" cy="4387868"/>
          </a:xfrm>
          <a:prstGeom prst="rect">
            <a:avLst/>
          </a:prstGeom>
        </p:spPr>
        <p:txBody>
          <a:bodyPr wrap="square">
            <a:spAutoFit/>
          </a:bodyPr>
          <a:lstStyle/>
          <a:p>
            <a:pPr algn="just">
              <a:lnSpc>
                <a:spcPct val="115000"/>
              </a:lnSpc>
              <a:spcAft>
                <a:spcPts val="1000"/>
              </a:spcAft>
            </a:pPr>
            <a:r>
              <a:rPr lang="en-US" sz="2400" dirty="0">
                <a:latin typeface="Times New Roman"/>
                <a:ea typeface="Times New Roman"/>
                <a:cs typeface="Arial"/>
              </a:rPr>
              <a:t>Some </a:t>
            </a:r>
            <a:r>
              <a:rPr lang="en-US" sz="2400" b="1" u="sng" dirty="0">
                <a:latin typeface="Times New Roman"/>
                <a:ea typeface="Times New Roman"/>
                <a:cs typeface="Arial"/>
              </a:rPr>
              <a:t>disadvantages</a:t>
            </a:r>
            <a:r>
              <a:rPr lang="en-US" sz="2400" dirty="0">
                <a:latin typeface="Times New Roman"/>
                <a:ea typeface="Times New Roman"/>
                <a:cs typeface="Arial"/>
              </a:rPr>
              <a:t> associated in the hot-working of metals are:</a:t>
            </a:r>
            <a:endParaRPr lang="en-US" sz="2400" dirty="0">
              <a:ea typeface="Times New Roman"/>
              <a:cs typeface="Arial"/>
            </a:endParaRPr>
          </a:p>
          <a:p>
            <a:pPr marL="342900" lvl="0" indent="-342900" algn="just">
              <a:lnSpc>
                <a:spcPct val="115000"/>
              </a:lnSpc>
              <a:spcAft>
                <a:spcPts val="1000"/>
              </a:spcAft>
              <a:tabLst>
                <a:tab pos="457200" algn="l"/>
              </a:tabLst>
            </a:pPr>
            <a:endParaRPr lang="en-US" sz="2400" dirty="0" smtClean="0">
              <a:latin typeface="Times New Roman"/>
              <a:ea typeface="Times New Roman"/>
              <a:cs typeface="Arial"/>
            </a:endParaRPr>
          </a:p>
          <a:p>
            <a:pPr marL="342900" lvl="0" indent="-342900" algn="just">
              <a:lnSpc>
                <a:spcPct val="115000"/>
              </a:lnSpc>
              <a:spcAft>
                <a:spcPts val="1000"/>
              </a:spcAft>
              <a:tabLst>
                <a:tab pos="457200" algn="l"/>
              </a:tabLst>
            </a:pPr>
            <a:r>
              <a:rPr lang="en-US" sz="2400" dirty="0" smtClean="0">
                <a:latin typeface="Times New Roman"/>
                <a:ea typeface="Times New Roman"/>
                <a:cs typeface="Arial"/>
              </a:rPr>
              <a:t>1- Heat </a:t>
            </a:r>
            <a:r>
              <a:rPr lang="en-US" sz="2400" dirty="0">
                <a:latin typeface="Times New Roman"/>
                <a:ea typeface="Times New Roman"/>
                <a:cs typeface="Arial"/>
              </a:rPr>
              <a:t>energy is needed</a:t>
            </a:r>
            <a:endParaRPr lang="en-US" sz="2400" dirty="0">
              <a:ea typeface="Times New Roman"/>
              <a:cs typeface="Arial"/>
            </a:endParaRPr>
          </a:p>
          <a:p>
            <a:pPr marL="342900" lvl="0" indent="-342900" algn="just">
              <a:lnSpc>
                <a:spcPct val="115000"/>
              </a:lnSpc>
              <a:spcAft>
                <a:spcPts val="1000"/>
              </a:spcAft>
              <a:tabLst>
                <a:tab pos="457200" algn="l"/>
              </a:tabLst>
            </a:pPr>
            <a:r>
              <a:rPr lang="en-US" sz="2400" dirty="0" smtClean="0">
                <a:latin typeface="Times New Roman"/>
                <a:ea typeface="Times New Roman"/>
                <a:cs typeface="Arial"/>
              </a:rPr>
              <a:t>2- Poor </a:t>
            </a:r>
            <a:r>
              <a:rPr lang="en-US" sz="2400" dirty="0">
                <a:latin typeface="Times New Roman"/>
                <a:ea typeface="Times New Roman"/>
                <a:cs typeface="Arial"/>
              </a:rPr>
              <a:t>surface finish of material due to scaling of surface</a:t>
            </a:r>
            <a:endParaRPr lang="en-US" sz="2400" dirty="0">
              <a:ea typeface="Times New Roman"/>
              <a:cs typeface="Arial"/>
            </a:endParaRPr>
          </a:p>
          <a:p>
            <a:pPr marL="342900" lvl="0" indent="-342900" algn="just">
              <a:lnSpc>
                <a:spcPct val="115000"/>
              </a:lnSpc>
              <a:spcAft>
                <a:spcPts val="1000"/>
              </a:spcAft>
              <a:tabLst>
                <a:tab pos="457200" algn="l"/>
              </a:tabLst>
            </a:pPr>
            <a:r>
              <a:rPr lang="en-US" sz="2400" dirty="0" smtClean="0">
                <a:latin typeface="Times New Roman"/>
                <a:ea typeface="Times New Roman"/>
                <a:cs typeface="Arial"/>
              </a:rPr>
              <a:t>3- Poor </a:t>
            </a:r>
            <a:r>
              <a:rPr lang="en-US" sz="2400" dirty="0">
                <a:latin typeface="Times New Roman"/>
                <a:ea typeface="Times New Roman"/>
                <a:cs typeface="Arial"/>
              </a:rPr>
              <a:t>accuracy and dimensional control of parts</a:t>
            </a:r>
            <a:endParaRPr lang="en-US" sz="2400" dirty="0">
              <a:ea typeface="Times New Roman"/>
              <a:cs typeface="Arial"/>
            </a:endParaRPr>
          </a:p>
          <a:p>
            <a:pPr marL="342900" lvl="0" indent="-342900" algn="just">
              <a:lnSpc>
                <a:spcPct val="115000"/>
              </a:lnSpc>
              <a:spcAft>
                <a:spcPts val="1000"/>
              </a:spcAft>
              <a:tabLst>
                <a:tab pos="457200" algn="l"/>
              </a:tabLst>
            </a:pPr>
            <a:r>
              <a:rPr lang="en-US" sz="2400" dirty="0" smtClean="0">
                <a:latin typeface="Times New Roman"/>
                <a:ea typeface="Times New Roman"/>
                <a:cs typeface="Arial"/>
              </a:rPr>
              <a:t>4-Poor </a:t>
            </a:r>
            <a:r>
              <a:rPr lang="en-US" sz="2400" dirty="0">
                <a:latin typeface="Times New Roman"/>
                <a:ea typeface="Times New Roman"/>
                <a:cs typeface="Arial"/>
              </a:rPr>
              <a:t>reproducibility and interchangeability of parts</a:t>
            </a:r>
            <a:endParaRPr lang="en-US" sz="2400" dirty="0">
              <a:ea typeface="Times New Roman"/>
              <a:cs typeface="Arial"/>
            </a:endParaRPr>
          </a:p>
          <a:p>
            <a:pPr marL="342900" lvl="0" indent="-342900" algn="just">
              <a:lnSpc>
                <a:spcPct val="115000"/>
              </a:lnSpc>
              <a:spcAft>
                <a:spcPts val="1000"/>
              </a:spcAft>
              <a:tabLst>
                <a:tab pos="457200" algn="l"/>
              </a:tabLst>
            </a:pPr>
            <a:r>
              <a:rPr lang="en-US" sz="2400" dirty="0" smtClean="0">
                <a:latin typeface="Times New Roman"/>
                <a:ea typeface="Times New Roman"/>
                <a:cs typeface="Arial"/>
              </a:rPr>
              <a:t>5-Handling </a:t>
            </a:r>
            <a:r>
              <a:rPr lang="en-US" sz="2400" dirty="0">
                <a:latin typeface="Times New Roman"/>
                <a:ea typeface="Times New Roman"/>
                <a:cs typeface="Arial"/>
              </a:rPr>
              <a:t>and maintaining of hot metal is difficult and troublesome</a:t>
            </a:r>
            <a:endParaRPr lang="en-US" sz="2400" dirty="0">
              <a:ea typeface="Times New Roman"/>
              <a:cs typeface="Arial"/>
            </a:endParaRPr>
          </a:p>
          <a:p>
            <a:pPr marL="342900" lvl="0" indent="-342900">
              <a:lnSpc>
                <a:spcPct val="115000"/>
              </a:lnSpc>
              <a:spcAft>
                <a:spcPts val="1000"/>
              </a:spcAft>
              <a:tabLst>
                <a:tab pos="457200" algn="l"/>
                <a:tab pos="1429385" algn="l"/>
              </a:tabLst>
            </a:pPr>
            <a:r>
              <a:rPr lang="en-US" sz="2400" smtClean="0">
                <a:latin typeface="Times New Roman"/>
                <a:ea typeface="Times New Roman"/>
                <a:cs typeface="Arial"/>
              </a:rPr>
              <a:t>6-Lower </a:t>
            </a:r>
            <a:r>
              <a:rPr lang="en-US" sz="2400" dirty="0">
                <a:latin typeface="Times New Roman"/>
                <a:ea typeface="Times New Roman"/>
                <a:cs typeface="Arial"/>
              </a:rPr>
              <a:t>life of tooling and equipment.</a:t>
            </a:r>
            <a:endParaRPr lang="en-US" sz="2400" dirty="0">
              <a:ea typeface="Times New Roman"/>
              <a:cs typeface="Arial"/>
            </a:endParaRPr>
          </a:p>
        </p:txBody>
      </p:sp>
    </p:spTree>
    <p:extLst>
      <p:ext uri="{BB962C8B-B14F-4D97-AF65-F5344CB8AC3E}">
        <p14:creationId xmlns:p14="http://schemas.microsoft.com/office/powerpoint/2010/main" val="3350505125"/>
      </p:ext>
    </p:extLst>
  </p:cSld>
  <p:clrMapOvr>
    <a:masterClrMapping/>
  </p:clrMapOvr>
  <p:transition spd="slow">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8077200" cy="2675732"/>
          </a:xfrm>
          <a:prstGeom prst="rect">
            <a:avLst/>
          </a:prstGeom>
        </p:spPr>
        <p:txBody>
          <a:bodyPr wrap="square">
            <a:spAutoFit/>
          </a:bodyPr>
          <a:lstStyle/>
          <a:p>
            <a:pPr>
              <a:lnSpc>
                <a:spcPct val="115000"/>
              </a:lnSpc>
              <a:spcAft>
                <a:spcPts val="1000"/>
              </a:spcAft>
            </a:pPr>
            <a:r>
              <a:rPr lang="en-US" sz="2000" b="1" dirty="0">
                <a:latin typeface="Arial"/>
                <a:ea typeface="Times New Roman"/>
                <a:cs typeface="Arial"/>
              </a:rPr>
              <a:t>4- SHEARING</a:t>
            </a:r>
            <a:endParaRPr lang="en-US" sz="2000" dirty="0">
              <a:ea typeface="Times New Roman"/>
              <a:cs typeface="Arial"/>
            </a:endParaRPr>
          </a:p>
          <a:p>
            <a:pPr algn="just">
              <a:lnSpc>
                <a:spcPct val="115000"/>
              </a:lnSpc>
              <a:spcAft>
                <a:spcPts val="1000"/>
              </a:spcAft>
            </a:pPr>
            <a:r>
              <a:rPr lang="en-US" sz="2000" dirty="0">
                <a:latin typeface="Times New Roman"/>
                <a:ea typeface="Times New Roman"/>
                <a:cs typeface="Arial"/>
              </a:rPr>
              <a:t>          </a:t>
            </a:r>
            <a:r>
              <a:rPr lang="en-US" sz="2000" b="1" dirty="0">
                <a:latin typeface="Times New Roman"/>
                <a:ea typeface="Times New Roman"/>
                <a:cs typeface="Arial"/>
              </a:rPr>
              <a:t>Shearing</a:t>
            </a:r>
            <a:r>
              <a:rPr lang="en-US" sz="2000" dirty="0">
                <a:latin typeface="Times New Roman"/>
                <a:ea typeface="Times New Roman"/>
                <a:cs typeface="Arial"/>
              </a:rPr>
              <a:t> is a </a:t>
            </a:r>
            <a:r>
              <a:rPr lang="en-US" sz="2000" u="sng" dirty="0">
                <a:latin typeface="Times New Roman"/>
                <a:ea typeface="Times New Roman"/>
                <a:cs typeface="Arial"/>
              </a:rPr>
              <a:t>cutting operation used to remove a blank of required dimensions from a large sheet</a:t>
            </a:r>
            <a:r>
              <a:rPr lang="en-US" sz="2000" dirty="0">
                <a:latin typeface="Times New Roman"/>
                <a:ea typeface="Times New Roman"/>
                <a:cs typeface="Arial"/>
              </a:rPr>
              <a:t>. To understand the shearing mechanism, consider a metal being sheared between a punch and a die,</a:t>
            </a:r>
            <a:r>
              <a:rPr lang="en-US" sz="2000" b="1" dirty="0">
                <a:latin typeface="Times New Roman"/>
                <a:ea typeface="Times New Roman"/>
                <a:cs typeface="Arial"/>
              </a:rPr>
              <a:t> Fig 5.1</a:t>
            </a:r>
            <a:r>
              <a:rPr lang="en-US" sz="2000" dirty="0">
                <a:latin typeface="Times New Roman"/>
                <a:ea typeface="Times New Roman"/>
                <a:cs typeface="Arial"/>
              </a:rPr>
              <a:t> Typical features of the sheet and the slug are also shown in this figure. A shearing can be seen that cut edges are neither smooth nor perpendicular to the plane of the sheet. </a:t>
            </a:r>
            <a:endParaRPr lang="en-US" sz="2000" dirty="0">
              <a:ea typeface="Times New Roman"/>
              <a:cs typeface="Arial"/>
            </a:endParaRPr>
          </a:p>
        </p:txBody>
      </p:sp>
      <p:pic>
        <p:nvPicPr>
          <p:cNvPr id="3" name="صورة 0" descr="511.bmp"/>
          <p:cNvPicPr/>
          <p:nvPr/>
        </p:nvPicPr>
        <p:blipFill rotWithShape="1">
          <a:blip r:embed="rId2"/>
          <a:srcRect l="23693" t="1809" r="23440" b="1358"/>
          <a:stretch/>
        </p:blipFill>
        <p:spPr>
          <a:xfrm>
            <a:off x="3048000" y="2265862"/>
            <a:ext cx="4419600" cy="3449138"/>
          </a:xfrm>
          <a:prstGeom prst="rect">
            <a:avLst/>
          </a:prstGeom>
        </p:spPr>
      </p:pic>
    </p:spTree>
    <p:extLst>
      <p:ext uri="{BB962C8B-B14F-4D97-AF65-F5344CB8AC3E}">
        <p14:creationId xmlns:p14="http://schemas.microsoft.com/office/powerpoint/2010/main" val="12139859"/>
      </p:ext>
    </p:extLst>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76200"/>
            <a:ext cx="8534400" cy="2547492"/>
          </a:xfrm>
          <a:prstGeom prst="rect">
            <a:avLst/>
          </a:prstGeom>
        </p:spPr>
        <p:txBody>
          <a:bodyPr wrap="square">
            <a:spAutoFit/>
          </a:bodyPr>
          <a:lstStyle/>
          <a:p>
            <a:pPr algn="just">
              <a:lnSpc>
                <a:spcPct val="115000"/>
              </a:lnSpc>
              <a:spcAft>
                <a:spcPts val="1000"/>
              </a:spcAft>
            </a:pPr>
            <a:r>
              <a:rPr lang="en-US" sz="2000" dirty="0">
                <a:latin typeface="Times New Roman"/>
                <a:ea typeface="Times New Roman"/>
                <a:cs typeface="Arial"/>
              </a:rPr>
              <a:t>          Shearing starts as the punch presses against the sheet metal. At first, cracks form in the sheet on both the top and bottom edges (marked T and T', in the figure). As the punch descends further, these cracks grow and eventually meet each other and the slug separates from the sheet. A close look at the fractured surfaces will revel that these are quite rough and shiny; rough because of the cracks formed earlier, and shiny because of the contact and rubbing of the sheared edge against the walls of the die. </a:t>
            </a:r>
            <a:endParaRPr lang="en-US" sz="2000" dirty="0">
              <a:ea typeface="Times New Roman"/>
              <a:cs typeface="Arial"/>
            </a:endParaRPr>
          </a:p>
        </p:txBody>
      </p:sp>
      <p:pic>
        <p:nvPicPr>
          <p:cNvPr id="3" name="صورة 1" descr="512.bmp"/>
          <p:cNvPicPr/>
          <p:nvPr/>
        </p:nvPicPr>
        <p:blipFill rotWithShape="1">
          <a:blip r:embed="rId2"/>
          <a:srcRect b="11603"/>
          <a:stretch/>
        </p:blipFill>
        <p:spPr>
          <a:xfrm>
            <a:off x="1295400" y="2895600"/>
            <a:ext cx="6248400" cy="2819400"/>
          </a:xfrm>
          <a:prstGeom prst="rect">
            <a:avLst/>
          </a:prstGeom>
        </p:spPr>
      </p:pic>
    </p:spTree>
    <p:extLst>
      <p:ext uri="{BB962C8B-B14F-4D97-AF65-F5344CB8AC3E}">
        <p14:creationId xmlns:p14="http://schemas.microsoft.com/office/powerpoint/2010/main" val="3625731941"/>
      </p:ext>
    </p:extLst>
  </p:cSld>
  <p:clrMapOvr>
    <a:masterClrMapping/>
  </p:clrMapOvr>
  <p:transition spd="slow">
    <p:pull/>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57200"/>
            <a:ext cx="8001000" cy="3785652"/>
          </a:xfrm>
          <a:prstGeom prst="rect">
            <a:avLst/>
          </a:prstGeom>
        </p:spPr>
        <p:txBody>
          <a:bodyPr wrap="square">
            <a:spAutoFit/>
          </a:bodyPr>
          <a:lstStyle/>
          <a:p>
            <a:r>
              <a:rPr lang="en-US" sz="2400" dirty="0">
                <a:latin typeface="Times New Roman"/>
                <a:ea typeface="Times New Roman"/>
              </a:rPr>
              <a:t>The clearance between the punch and the die plays an important role in the determination of the shape and quality of the sheared edge. There is an optimum range for the clearance, which is 2 to 10% of the sheet thickness, for the best results. If the clearance increases beyond this, the material tends to be pulled into the die and the edges of the sheared zone become rougher. </a:t>
            </a:r>
            <a:r>
              <a:rPr lang="en-US" sz="2400" u="sng" dirty="0">
                <a:latin typeface="Times New Roman"/>
                <a:ea typeface="Times New Roman"/>
              </a:rPr>
              <a:t>The ratio of the shining (burnished) area to the rough area on the sheared edge decreases with increasing clearance and sheet thickness. The quality of sheared edge is also affected by punch speed</a:t>
            </a:r>
            <a:r>
              <a:rPr lang="en-US" sz="2400" dirty="0">
                <a:latin typeface="Times New Roman"/>
                <a:ea typeface="Times New Roman"/>
              </a:rPr>
              <a:t>; </a:t>
            </a:r>
            <a:r>
              <a:rPr lang="en-US" sz="2400" u="sng" dirty="0">
                <a:latin typeface="Times New Roman"/>
                <a:ea typeface="Times New Roman"/>
              </a:rPr>
              <a:t>greater the punch speed better the edge quality.</a:t>
            </a:r>
            <a:endParaRPr lang="en-US" sz="2400" dirty="0"/>
          </a:p>
        </p:txBody>
      </p:sp>
      <p:pic>
        <p:nvPicPr>
          <p:cNvPr id="3" name="صورة 0" descr="511.bmp"/>
          <p:cNvPicPr/>
          <p:nvPr/>
        </p:nvPicPr>
        <p:blipFill rotWithShape="1">
          <a:blip r:embed="rId2"/>
          <a:srcRect l="23693" t="1809" r="23440" b="1358"/>
          <a:stretch/>
        </p:blipFill>
        <p:spPr>
          <a:xfrm>
            <a:off x="2895600" y="4242852"/>
            <a:ext cx="4419600" cy="2406686"/>
          </a:xfrm>
          <a:prstGeom prst="rect">
            <a:avLst/>
          </a:prstGeom>
        </p:spPr>
      </p:pic>
    </p:spTree>
    <p:extLst>
      <p:ext uri="{BB962C8B-B14F-4D97-AF65-F5344CB8AC3E}">
        <p14:creationId xmlns:p14="http://schemas.microsoft.com/office/powerpoint/2010/main" val="1254918202"/>
      </p:ext>
    </p:extLst>
  </p:cSld>
  <p:clrMapOvr>
    <a:masterClrMapping/>
  </p:clrMapOvr>
  <p:transition spd="slow">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0"/>
            <a:ext cx="7772400" cy="1892634"/>
          </a:xfrm>
          <a:prstGeom prst="rect">
            <a:avLst/>
          </a:prstGeom>
        </p:spPr>
        <p:txBody>
          <a:bodyPr wrap="square">
            <a:spAutoFit/>
          </a:bodyPr>
          <a:lstStyle/>
          <a:p>
            <a:pPr rtl="1">
              <a:lnSpc>
                <a:spcPct val="115000"/>
              </a:lnSpc>
              <a:spcAft>
                <a:spcPts val="1000"/>
              </a:spcAft>
            </a:pPr>
            <a:r>
              <a:rPr lang="en-US" sz="2400" b="1" dirty="0">
                <a:latin typeface="Times New Roman"/>
                <a:ea typeface="Times New Roman"/>
                <a:cs typeface="Arial"/>
              </a:rPr>
              <a:t>4-1 Shearing Operations </a:t>
            </a:r>
            <a:endParaRPr lang="en-US" sz="2400" dirty="0">
              <a:ea typeface="Times New Roman"/>
              <a:cs typeface="Arial"/>
            </a:endParaRPr>
          </a:p>
          <a:p>
            <a:pPr algn="just">
              <a:lnSpc>
                <a:spcPct val="115000"/>
              </a:lnSpc>
              <a:spcAft>
                <a:spcPts val="1000"/>
              </a:spcAft>
            </a:pPr>
            <a:r>
              <a:rPr lang="en-US" sz="2400" dirty="0">
                <a:latin typeface="Times New Roman"/>
                <a:ea typeface="Times New Roman"/>
                <a:cs typeface="Arial"/>
              </a:rPr>
              <a:t>          For general purpose shearing work, straight line shears are used. as shown in </a:t>
            </a:r>
            <a:r>
              <a:rPr lang="en-US" sz="2400" b="1" dirty="0">
                <a:latin typeface="Times New Roman"/>
                <a:ea typeface="Times New Roman"/>
                <a:cs typeface="Arial"/>
              </a:rPr>
              <a:t>Fig 5.2</a:t>
            </a:r>
            <a:r>
              <a:rPr lang="en-US" sz="2400" dirty="0">
                <a:latin typeface="Times New Roman"/>
                <a:ea typeface="Times New Roman"/>
                <a:cs typeface="Arial"/>
              </a:rPr>
              <a:t>, small pieces (A, B, C, D……….) may be cut from a large sheet. </a:t>
            </a:r>
            <a:endParaRPr lang="en-US" sz="2400" dirty="0">
              <a:ea typeface="Times New Roman"/>
              <a:cs typeface="Arial"/>
            </a:endParaRPr>
          </a:p>
        </p:txBody>
      </p:sp>
      <p:pic>
        <p:nvPicPr>
          <p:cNvPr id="3" name="صورة 6" descr="515.bmp"/>
          <p:cNvPicPr/>
          <p:nvPr/>
        </p:nvPicPr>
        <p:blipFill>
          <a:blip r:embed="rId2"/>
          <a:srcRect t="7762"/>
          <a:stretch>
            <a:fillRect/>
          </a:stretch>
        </p:blipFill>
        <p:spPr>
          <a:xfrm>
            <a:off x="5334000" y="1752600"/>
            <a:ext cx="3783874" cy="1676400"/>
          </a:xfrm>
          <a:prstGeom prst="rect">
            <a:avLst/>
          </a:prstGeom>
        </p:spPr>
      </p:pic>
      <p:sp>
        <p:nvSpPr>
          <p:cNvPr id="4" name="Rectangle 3"/>
          <p:cNvSpPr/>
          <p:nvPr/>
        </p:nvSpPr>
        <p:spPr>
          <a:xfrm>
            <a:off x="762000" y="3429000"/>
            <a:ext cx="7696200" cy="1569660"/>
          </a:xfrm>
          <a:prstGeom prst="rect">
            <a:avLst/>
          </a:prstGeom>
        </p:spPr>
        <p:txBody>
          <a:bodyPr wrap="square">
            <a:spAutoFit/>
          </a:bodyPr>
          <a:lstStyle/>
          <a:p>
            <a:r>
              <a:rPr lang="en-US" sz="2400" dirty="0">
                <a:latin typeface="Times New Roman"/>
                <a:ea typeface="Times New Roman"/>
              </a:rPr>
              <a:t>Shearing may also be done between a punch and die, as shown in</a:t>
            </a:r>
            <a:r>
              <a:rPr lang="en-US" sz="2400" b="1" dirty="0">
                <a:latin typeface="Times New Roman"/>
                <a:ea typeface="Times New Roman"/>
              </a:rPr>
              <a:t> Fig 5.1</a:t>
            </a:r>
            <a:r>
              <a:rPr lang="en-US" sz="2400" dirty="0">
                <a:latin typeface="Times New Roman"/>
                <a:ea typeface="Times New Roman"/>
              </a:rPr>
              <a:t>. The </a:t>
            </a:r>
            <a:r>
              <a:rPr lang="en-US" sz="2400" b="1" dirty="0">
                <a:latin typeface="Times New Roman"/>
                <a:ea typeface="Times New Roman"/>
              </a:rPr>
              <a:t>shearing operations</a:t>
            </a:r>
            <a:r>
              <a:rPr lang="en-US" sz="2400" dirty="0">
                <a:latin typeface="Times New Roman"/>
                <a:ea typeface="Times New Roman"/>
              </a:rPr>
              <a:t> make which use of a die, include </a:t>
            </a:r>
            <a:r>
              <a:rPr lang="en-US" sz="2400" b="1" dirty="0">
                <a:latin typeface="Times New Roman"/>
                <a:ea typeface="Times New Roman"/>
              </a:rPr>
              <a:t>punching</a:t>
            </a:r>
            <a:r>
              <a:rPr lang="en-US" sz="2400" dirty="0">
                <a:latin typeface="Times New Roman"/>
                <a:ea typeface="Times New Roman"/>
              </a:rPr>
              <a:t>, </a:t>
            </a:r>
            <a:r>
              <a:rPr lang="en-US" sz="2400" b="1" dirty="0">
                <a:latin typeface="Times New Roman"/>
                <a:ea typeface="Times New Roman"/>
              </a:rPr>
              <a:t>blanking</a:t>
            </a:r>
            <a:r>
              <a:rPr lang="en-US" sz="2400" dirty="0">
                <a:latin typeface="Times New Roman"/>
                <a:ea typeface="Times New Roman"/>
              </a:rPr>
              <a:t>, </a:t>
            </a:r>
            <a:r>
              <a:rPr lang="en-US" sz="2400" b="1" dirty="0">
                <a:latin typeface="Times New Roman"/>
                <a:ea typeface="Times New Roman"/>
              </a:rPr>
              <a:t>piercing</a:t>
            </a:r>
            <a:r>
              <a:rPr lang="en-US" sz="2400" dirty="0">
                <a:latin typeface="Times New Roman"/>
                <a:ea typeface="Times New Roman"/>
              </a:rPr>
              <a:t>, </a:t>
            </a:r>
            <a:r>
              <a:rPr lang="en-US" sz="2400" b="1" dirty="0">
                <a:latin typeface="Times New Roman"/>
                <a:ea typeface="Times New Roman"/>
              </a:rPr>
              <a:t>notching</a:t>
            </a:r>
            <a:r>
              <a:rPr lang="en-US" sz="2400" dirty="0">
                <a:latin typeface="Times New Roman"/>
                <a:ea typeface="Times New Roman"/>
              </a:rPr>
              <a:t>, </a:t>
            </a:r>
            <a:r>
              <a:rPr lang="en-US" sz="2400" b="1" dirty="0">
                <a:latin typeface="Times New Roman"/>
                <a:ea typeface="Times New Roman"/>
              </a:rPr>
              <a:t>trimming</a:t>
            </a:r>
            <a:r>
              <a:rPr lang="en-US" sz="2400" dirty="0">
                <a:latin typeface="Times New Roman"/>
                <a:ea typeface="Times New Roman"/>
              </a:rPr>
              <a:t>, and </a:t>
            </a:r>
            <a:r>
              <a:rPr lang="en-US" sz="2400" b="1" dirty="0">
                <a:latin typeface="Times New Roman"/>
                <a:ea typeface="Times New Roman"/>
              </a:rPr>
              <a:t>nibbling</a:t>
            </a:r>
            <a:r>
              <a:rPr lang="en-US" sz="2400" dirty="0">
                <a:latin typeface="Times New Roman"/>
                <a:ea typeface="Times New Roman"/>
              </a:rPr>
              <a:t>. </a:t>
            </a:r>
            <a:endParaRPr lang="en-US" sz="2400" dirty="0"/>
          </a:p>
        </p:txBody>
      </p:sp>
    </p:spTree>
    <p:extLst>
      <p:ext uri="{BB962C8B-B14F-4D97-AF65-F5344CB8AC3E}">
        <p14:creationId xmlns:p14="http://schemas.microsoft.com/office/powerpoint/2010/main" val="48869585"/>
      </p:ext>
    </p:extLst>
  </p:cSld>
  <p:clrMapOvr>
    <a:masterClrMapping/>
  </p:clrMapOvr>
  <p:transition spd="slow">
    <p:pull/>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57904"/>
            <a:ext cx="8686800" cy="2768963"/>
          </a:xfrm>
          <a:prstGeom prst="rect">
            <a:avLst/>
          </a:prstGeom>
        </p:spPr>
        <p:txBody>
          <a:bodyPr wrap="square">
            <a:spAutoFit/>
          </a:bodyPr>
          <a:lstStyle/>
          <a:p>
            <a:pPr>
              <a:lnSpc>
                <a:spcPct val="115000"/>
              </a:lnSpc>
              <a:spcAft>
                <a:spcPts val="1000"/>
              </a:spcAft>
            </a:pPr>
            <a:r>
              <a:rPr lang="en-US" sz="2400" b="1" dirty="0">
                <a:latin typeface="Times New Roman"/>
                <a:ea typeface="Times New Roman"/>
                <a:cs typeface="Arial"/>
              </a:rPr>
              <a:t>4-1-1 Punching/Blanking </a:t>
            </a:r>
            <a:endParaRPr lang="en-US" sz="2400" dirty="0">
              <a:ea typeface="Times New Roman"/>
              <a:cs typeface="Arial"/>
            </a:endParaRPr>
          </a:p>
          <a:p>
            <a:pPr algn="just">
              <a:lnSpc>
                <a:spcPct val="115000"/>
              </a:lnSpc>
              <a:spcAft>
                <a:spcPts val="1000"/>
              </a:spcAft>
            </a:pPr>
            <a:r>
              <a:rPr lang="en-US" sz="2400" dirty="0">
                <a:latin typeface="Times New Roman"/>
                <a:ea typeface="Times New Roman"/>
                <a:cs typeface="Arial"/>
              </a:rPr>
              <a:t>          Punching or blanking is a process in which the punch removes a portion of material from the larger piece or a strip of sheet metal. </a:t>
            </a:r>
            <a:r>
              <a:rPr lang="en-US" sz="2400" u="sng" dirty="0">
                <a:latin typeface="Times New Roman"/>
                <a:ea typeface="Times New Roman"/>
                <a:cs typeface="Arial"/>
              </a:rPr>
              <a:t>If the small removed piece is discarded, the operation is called </a:t>
            </a:r>
            <a:r>
              <a:rPr lang="en-US" sz="2400" b="1" i="1" u="sng" dirty="0">
                <a:latin typeface="Times New Roman"/>
                <a:ea typeface="Times New Roman"/>
                <a:cs typeface="Arial"/>
              </a:rPr>
              <a:t>punching</a:t>
            </a:r>
            <a:r>
              <a:rPr lang="en-US" sz="2400" dirty="0">
                <a:latin typeface="Times New Roman"/>
                <a:ea typeface="Times New Roman"/>
                <a:cs typeface="Arial"/>
              </a:rPr>
              <a:t>, </a:t>
            </a:r>
            <a:r>
              <a:rPr lang="en-US" sz="2400" u="sng" dirty="0">
                <a:latin typeface="Times New Roman"/>
                <a:ea typeface="Times New Roman"/>
                <a:cs typeface="Arial"/>
              </a:rPr>
              <a:t>whereas if the small removed piece is the useful part and the rest is scrap, the operation is called</a:t>
            </a:r>
            <a:r>
              <a:rPr lang="en-US" sz="2400" dirty="0">
                <a:latin typeface="Times New Roman"/>
                <a:ea typeface="Times New Roman"/>
                <a:cs typeface="Arial"/>
              </a:rPr>
              <a:t> </a:t>
            </a:r>
            <a:r>
              <a:rPr lang="en-US" sz="2400" b="1" i="1" dirty="0">
                <a:latin typeface="Times New Roman"/>
                <a:ea typeface="Times New Roman"/>
                <a:cs typeface="Arial"/>
              </a:rPr>
              <a:t>blanking</a:t>
            </a:r>
            <a:r>
              <a:rPr lang="en-US" sz="2400" dirty="0">
                <a:latin typeface="Times New Roman"/>
                <a:ea typeface="Times New Roman"/>
                <a:cs typeface="Arial"/>
              </a:rPr>
              <a:t>, see</a:t>
            </a:r>
            <a:r>
              <a:rPr lang="en-US" sz="2400" b="1" dirty="0">
                <a:latin typeface="Times New Roman"/>
                <a:ea typeface="Times New Roman"/>
                <a:cs typeface="Arial"/>
              </a:rPr>
              <a:t> Fig 5.3</a:t>
            </a:r>
            <a:r>
              <a:rPr lang="en-US" sz="2400" dirty="0">
                <a:latin typeface="Times New Roman"/>
                <a:ea typeface="Times New Roman"/>
                <a:cs typeface="Arial"/>
              </a:rPr>
              <a:t>. </a:t>
            </a:r>
            <a:endParaRPr lang="en-US" sz="2400" dirty="0">
              <a:ea typeface="Times New Roman"/>
              <a:cs typeface="Arial"/>
            </a:endParaRPr>
          </a:p>
        </p:txBody>
      </p:sp>
      <p:pic>
        <p:nvPicPr>
          <p:cNvPr id="3" name="صورة 1"/>
          <p:cNvPicPr/>
          <p:nvPr/>
        </p:nvPicPr>
        <p:blipFill>
          <a:blip r:embed="rId2"/>
          <a:srcRect t="1838" b="4412"/>
          <a:stretch>
            <a:fillRect/>
          </a:stretch>
        </p:blipFill>
        <p:spPr bwMode="auto">
          <a:xfrm>
            <a:off x="838200" y="3352800"/>
            <a:ext cx="7010400" cy="2230120"/>
          </a:xfrm>
          <a:prstGeom prst="rect">
            <a:avLst/>
          </a:prstGeom>
          <a:noFill/>
          <a:ln w="9525">
            <a:noFill/>
            <a:miter lim="800000"/>
            <a:headEnd/>
            <a:tailEnd/>
          </a:ln>
        </p:spPr>
      </p:pic>
    </p:spTree>
    <p:extLst>
      <p:ext uri="{BB962C8B-B14F-4D97-AF65-F5344CB8AC3E}">
        <p14:creationId xmlns:p14="http://schemas.microsoft.com/office/powerpoint/2010/main" val="2980379558"/>
      </p:ext>
    </p:extLst>
  </p:cSld>
  <p:clrMapOvr>
    <a:masterClrMapping/>
  </p:clrMapOvr>
  <p:transition spd="slow">
    <p:pull/>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3914" y="152400"/>
            <a:ext cx="8469086" cy="1494768"/>
          </a:xfrm>
          <a:prstGeom prst="rect">
            <a:avLst/>
          </a:prstGeom>
        </p:spPr>
        <p:txBody>
          <a:bodyPr wrap="square">
            <a:spAutoFit/>
          </a:bodyPr>
          <a:lstStyle/>
          <a:p>
            <a:pPr>
              <a:lnSpc>
                <a:spcPct val="115000"/>
              </a:lnSpc>
              <a:spcAft>
                <a:spcPts val="1000"/>
              </a:spcAft>
            </a:pPr>
            <a:r>
              <a:rPr lang="en-US" sz="2400" dirty="0">
                <a:latin typeface="Times New Roman"/>
                <a:ea typeface="Times New Roman"/>
                <a:cs typeface="Arial"/>
              </a:rPr>
              <a:t>In punching, the metal inside the part is removed; in blanking, the metal around the part is removed.</a:t>
            </a:r>
            <a:endParaRPr lang="en-US" sz="2400" dirty="0">
              <a:ea typeface="Times New Roman"/>
              <a:cs typeface="Arial"/>
            </a:endParaRPr>
          </a:p>
          <a:p>
            <a:pPr rtl="1">
              <a:lnSpc>
                <a:spcPct val="115000"/>
              </a:lnSpc>
              <a:spcAft>
                <a:spcPts val="1000"/>
              </a:spcAft>
            </a:pPr>
            <a:r>
              <a:rPr lang="en-US" sz="2400" dirty="0">
                <a:latin typeface="Times New Roman"/>
                <a:ea typeface="Times New Roman"/>
                <a:cs typeface="Arial"/>
              </a:rPr>
              <a:t> A typical setup used for blanking is shown in</a:t>
            </a:r>
            <a:r>
              <a:rPr lang="en-US" sz="2400" b="1" dirty="0">
                <a:latin typeface="Times New Roman"/>
                <a:ea typeface="Times New Roman"/>
                <a:cs typeface="Arial"/>
              </a:rPr>
              <a:t> Fig 5.4</a:t>
            </a:r>
            <a:r>
              <a:rPr lang="en-US" sz="2400" dirty="0">
                <a:latin typeface="Times New Roman"/>
                <a:ea typeface="Times New Roman"/>
                <a:cs typeface="Arial"/>
              </a:rPr>
              <a:t>. </a:t>
            </a:r>
            <a:endParaRPr lang="en-US" sz="2400" dirty="0">
              <a:ea typeface="Times New Roman"/>
              <a:cs typeface="Arial"/>
            </a:endParaRPr>
          </a:p>
        </p:txBody>
      </p:sp>
      <p:pic>
        <p:nvPicPr>
          <p:cNvPr id="3" name="صورة 8" descr="517.bmp"/>
          <p:cNvPicPr/>
          <p:nvPr/>
        </p:nvPicPr>
        <p:blipFill>
          <a:blip r:embed="rId2"/>
          <a:stretch>
            <a:fillRect/>
          </a:stretch>
        </p:blipFill>
        <p:spPr>
          <a:xfrm>
            <a:off x="1219200" y="2057400"/>
            <a:ext cx="6629400" cy="4114800"/>
          </a:xfrm>
          <a:prstGeom prst="rect">
            <a:avLst/>
          </a:prstGeom>
        </p:spPr>
      </p:pic>
    </p:spTree>
    <p:extLst>
      <p:ext uri="{BB962C8B-B14F-4D97-AF65-F5344CB8AC3E}">
        <p14:creationId xmlns:p14="http://schemas.microsoft.com/office/powerpoint/2010/main" val="808401188"/>
      </p:ext>
    </p:extLst>
  </p:cSld>
  <p:clrMapOvr>
    <a:masterClrMapping/>
  </p:clrMapOvr>
  <p:transition spd="slow">
    <p:pull/>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8305800" cy="3313728"/>
          </a:xfrm>
          <a:prstGeom prst="rect">
            <a:avLst/>
          </a:prstGeom>
        </p:spPr>
        <p:txBody>
          <a:bodyPr wrap="square">
            <a:spAutoFit/>
          </a:bodyPr>
          <a:lstStyle/>
          <a:p>
            <a:pPr algn="just">
              <a:lnSpc>
                <a:spcPct val="115000"/>
              </a:lnSpc>
              <a:spcAft>
                <a:spcPts val="1000"/>
              </a:spcAft>
            </a:pPr>
            <a:r>
              <a:rPr lang="en-US" sz="2000" dirty="0">
                <a:latin typeface="Times New Roman"/>
                <a:ea typeface="Times New Roman"/>
                <a:cs typeface="Arial"/>
              </a:rPr>
              <a:t>The clearance between the die and punch can be determined as </a:t>
            </a:r>
            <a:r>
              <a:rPr lang="en-US" sz="2000" b="1" dirty="0">
                <a:latin typeface="Times New Roman"/>
                <a:ea typeface="Times New Roman"/>
                <a:cs typeface="Arial"/>
              </a:rPr>
              <a:t>C = 0.003 t</a:t>
            </a:r>
            <a:r>
              <a:rPr lang="en-US" sz="2000" dirty="0">
                <a:latin typeface="Times New Roman"/>
                <a:ea typeface="Times New Roman"/>
                <a:cs typeface="Arial"/>
              </a:rPr>
              <a:t>. </a:t>
            </a:r>
            <a:r>
              <a:rPr lang="en-US" sz="2000" b="1" dirty="0">
                <a:latin typeface="Times New Roman"/>
                <a:ea typeface="Times New Roman"/>
                <a:cs typeface="Arial"/>
              </a:rPr>
              <a:t>τ</a:t>
            </a:r>
            <a:r>
              <a:rPr lang="en-US" sz="2000" dirty="0">
                <a:latin typeface="Times New Roman"/>
                <a:ea typeface="Times New Roman"/>
                <a:cs typeface="Arial"/>
              </a:rPr>
              <a:t> where </a:t>
            </a:r>
            <a:r>
              <a:rPr lang="en-US" sz="2000" b="1" dirty="0">
                <a:latin typeface="Times New Roman"/>
                <a:ea typeface="Times New Roman"/>
                <a:cs typeface="Arial"/>
              </a:rPr>
              <a:t>t</a:t>
            </a:r>
            <a:r>
              <a:rPr lang="en-US" sz="2000" dirty="0">
                <a:latin typeface="Times New Roman"/>
                <a:ea typeface="Times New Roman"/>
                <a:cs typeface="Arial"/>
              </a:rPr>
              <a:t> is the sheet thickness and </a:t>
            </a:r>
            <a:r>
              <a:rPr lang="en-US" sz="2000" b="1" dirty="0">
                <a:latin typeface="Times New Roman"/>
                <a:ea typeface="Times New Roman"/>
                <a:cs typeface="Arial"/>
              </a:rPr>
              <a:t>τ</a:t>
            </a:r>
            <a:r>
              <a:rPr lang="en-US" sz="2000" dirty="0">
                <a:latin typeface="Times New Roman"/>
                <a:ea typeface="Times New Roman"/>
                <a:cs typeface="Arial"/>
              </a:rPr>
              <a:t> is the shear strength of sheet material. For blanking operation, die size = blank size, and the punch is made smaller, by considering the clearance. </a:t>
            </a:r>
            <a:endParaRPr lang="en-US" sz="2000" dirty="0">
              <a:ea typeface="Times New Roman"/>
              <a:cs typeface="Arial"/>
            </a:endParaRPr>
          </a:p>
          <a:p>
            <a:pPr algn="just">
              <a:lnSpc>
                <a:spcPct val="115000"/>
              </a:lnSpc>
            </a:pPr>
            <a:r>
              <a:rPr lang="en-US" sz="2000" dirty="0">
                <a:latin typeface="Times New Roman"/>
                <a:ea typeface="Times New Roman"/>
                <a:cs typeface="Arial"/>
              </a:rPr>
              <a:t>          The maximum force, </a:t>
            </a:r>
            <a:r>
              <a:rPr lang="en-US" sz="2000" b="1" dirty="0">
                <a:latin typeface="Times New Roman"/>
                <a:ea typeface="Times New Roman"/>
                <a:cs typeface="Arial"/>
              </a:rPr>
              <a:t>P</a:t>
            </a:r>
            <a:r>
              <a:rPr lang="en-US" sz="2000" dirty="0">
                <a:latin typeface="Times New Roman"/>
                <a:ea typeface="Times New Roman"/>
                <a:cs typeface="Arial"/>
              </a:rPr>
              <a:t> required to be exerted by the punch to shear out a blank from the sheet can be estimated as </a:t>
            </a:r>
            <a:endParaRPr lang="en-US" sz="2000" dirty="0">
              <a:ea typeface="Times New Roman"/>
              <a:cs typeface="Arial"/>
            </a:endParaRPr>
          </a:p>
          <a:p>
            <a:pPr algn="just">
              <a:lnSpc>
                <a:spcPct val="115000"/>
              </a:lnSpc>
            </a:pPr>
            <a:r>
              <a:rPr lang="en-US" sz="2000" b="1" dirty="0">
                <a:latin typeface="Times New Roman"/>
                <a:ea typeface="Times New Roman"/>
                <a:cs typeface="Arial"/>
              </a:rPr>
              <a:t>                        P = t. L. τ</a:t>
            </a:r>
            <a:r>
              <a:rPr lang="ar-IQ" sz="2000" b="1" dirty="0">
                <a:ea typeface="Times New Roman"/>
                <a:cs typeface="Times New Roman"/>
              </a:rPr>
              <a:t>             </a:t>
            </a:r>
            <a:endParaRPr lang="en-US" sz="2000" dirty="0">
              <a:ea typeface="Times New Roman"/>
              <a:cs typeface="Arial"/>
            </a:endParaRPr>
          </a:p>
          <a:p>
            <a:r>
              <a:rPr lang="en-US" sz="2000" dirty="0">
                <a:latin typeface="Times New Roman"/>
                <a:ea typeface="Times New Roman"/>
              </a:rPr>
              <a:t>          where </a:t>
            </a:r>
            <a:r>
              <a:rPr lang="en-US" sz="2000" b="1" dirty="0">
                <a:latin typeface="Times New Roman"/>
                <a:ea typeface="Times New Roman"/>
              </a:rPr>
              <a:t>t</a:t>
            </a:r>
            <a:r>
              <a:rPr lang="en-US" sz="2000" dirty="0">
                <a:latin typeface="Times New Roman"/>
                <a:ea typeface="Times New Roman"/>
              </a:rPr>
              <a:t> is the sheet thickness, </a:t>
            </a:r>
            <a:r>
              <a:rPr lang="en-US" sz="2000" b="1" dirty="0">
                <a:latin typeface="Times New Roman"/>
                <a:ea typeface="Times New Roman"/>
              </a:rPr>
              <a:t>L</a:t>
            </a:r>
            <a:r>
              <a:rPr lang="en-US" sz="2000" dirty="0">
                <a:latin typeface="Times New Roman"/>
                <a:ea typeface="Times New Roman"/>
              </a:rPr>
              <a:t> is the total length sheared (such as the perimeter of hole), and </a:t>
            </a:r>
            <a:r>
              <a:rPr lang="en-US" sz="2000" b="1" dirty="0">
                <a:latin typeface="Times New Roman"/>
                <a:ea typeface="Times New Roman"/>
              </a:rPr>
              <a:t>τ</a:t>
            </a:r>
            <a:r>
              <a:rPr lang="en-US" sz="2000" dirty="0">
                <a:latin typeface="Times New Roman"/>
                <a:ea typeface="Times New Roman"/>
              </a:rPr>
              <a:t> is the shear strength of the sheet material. </a:t>
            </a:r>
            <a:endParaRPr lang="en-US" sz="2000" dirty="0"/>
          </a:p>
        </p:txBody>
      </p:sp>
      <p:sp>
        <p:nvSpPr>
          <p:cNvPr id="3" name="Rectangle 2"/>
          <p:cNvSpPr/>
          <p:nvPr/>
        </p:nvSpPr>
        <p:spPr>
          <a:xfrm>
            <a:off x="152400" y="3613236"/>
            <a:ext cx="8915400" cy="2959272"/>
          </a:xfrm>
          <a:prstGeom prst="rect">
            <a:avLst/>
          </a:prstGeom>
        </p:spPr>
        <p:txBody>
          <a:bodyPr wrap="square">
            <a:spAutoFit/>
          </a:bodyPr>
          <a:lstStyle/>
          <a:p>
            <a:pPr algn="just">
              <a:lnSpc>
                <a:spcPct val="115000"/>
              </a:lnSpc>
            </a:pPr>
            <a:r>
              <a:rPr lang="en-US" b="1" dirty="0">
                <a:latin typeface="Times New Roman"/>
                <a:ea typeface="Times New Roman"/>
                <a:cs typeface="Arial"/>
              </a:rPr>
              <a:t>Stripping force</a:t>
            </a:r>
            <a:r>
              <a:rPr lang="en-US" dirty="0">
                <a:latin typeface="Times New Roman"/>
                <a:ea typeface="Times New Roman"/>
                <a:cs typeface="Arial"/>
              </a:rPr>
              <a:t>. Two actions take place in the punching process – punching and stripping. Stripping means extracting the punch. A stripping force develops due to the spring back (or resiliency) of the punched material that grips the punch. </a:t>
            </a:r>
            <a:r>
              <a:rPr lang="en-US" b="1" dirty="0">
                <a:latin typeface="Times New Roman"/>
                <a:ea typeface="Times New Roman"/>
                <a:cs typeface="Arial"/>
              </a:rPr>
              <a:t>This force</a:t>
            </a:r>
            <a:r>
              <a:rPr lang="en-US" dirty="0">
                <a:latin typeface="Times New Roman"/>
                <a:ea typeface="Times New Roman"/>
                <a:cs typeface="Arial"/>
              </a:rPr>
              <a:t> is </a:t>
            </a:r>
            <a:r>
              <a:rPr lang="en-US" u="sng" dirty="0">
                <a:latin typeface="Times New Roman"/>
                <a:ea typeface="Times New Roman"/>
                <a:cs typeface="Arial"/>
              </a:rPr>
              <a:t>generally expressed as a percentage of the force required to punch the hole</a:t>
            </a:r>
            <a:r>
              <a:rPr lang="en-US" dirty="0">
                <a:latin typeface="Times New Roman"/>
                <a:ea typeface="Times New Roman"/>
                <a:cs typeface="Arial"/>
              </a:rPr>
              <a:t>, although </a:t>
            </a:r>
            <a:r>
              <a:rPr lang="en-US" u="sng" dirty="0">
                <a:latin typeface="Times New Roman"/>
                <a:ea typeface="Times New Roman"/>
                <a:cs typeface="Arial"/>
              </a:rPr>
              <a:t>it varies with the type of material being punched</a:t>
            </a:r>
            <a:r>
              <a:rPr lang="en-US" dirty="0">
                <a:latin typeface="Times New Roman"/>
                <a:ea typeface="Times New Roman"/>
                <a:cs typeface="Arial"/>
              </a:rPr>
              <a:t> and the </a:t>
            </a:r>
            <a:r>
              <a:rPr lang="en-US" u="sng" dirty="0">
                <a:latin typeface="Times New Roman"/>
                <a:ea typeface="Times New Roman"/>
                <a:cs typeface="Arial"/>
              </a:rPr>
              <a:t>amount of clearance between the cutting edges</a:t>
            </a:r>
            <a:r>
              <a:rPr lang="en-US" dirty="0">
                <a:latin typeface="Times New Roman"/>
                <a:ea typeface="Times New Roman"/>
                <a:cs typeface="Arial"/>
              </a:rPr>
              <a:t>. The following simple empirical relation can be used to find this force </a:t>
            </a:r>
            <a:endParaRPr lang="en-US" sz="1600" dirty="0">
              <a:ea typeface="Times New Roman"/>
              <a:cs typeface="Arial"/>
            </a:endParaRPr>
          </a:p>
          <a:p>
            <a:pPr algn="just">
              <a:lnSpc>
                <a:spcPct val="115000"/>
              </a:lnSpc>
            </a:pPr>
            <a:r>
              <a:rPr lang="en-US" b="1" dirty="0">
                <a:latin typeface="Times New Roman"/>
                <a:ea typeface="Times New Roman"/>
                <a:cs typeface="Arial"/>
              </a:rPr>
              <a:t>                           SF = 0.02 L.t </a:t>
            </a:r>
            <a:endParaRPr lang="en-US" sz="1600" dirty="0">
              <a:ea typeface="Times New Roman"/>
              <a:cs typeface="Arial"/>
            </a:endParaRPr>
          </a:p>
          <a:p>
            <a:pPr algn="just">
              <a:lnSpc>
                <a:spcPct val="115000"/>
              </a:lnSpc>
            </a:pPr>
            <a:r>
              <a:rPr lang="en-US" dirty="0">
                <a:latin typeface="Times New Roman"/>
                <a:ea typeface="Times New Roman"/>
                <a:cs typeface="Arial"/>
              </a:rPr>
              <a:t>          where     </a:t>
            </a:r>
            <a:r>
              <a:rPr lang="en-US" b="1" dirty="0">
                <a:latin typeface="Times New Roman"/>
                <a:ea typeface="Times New Roman"/>
                <a:cs typeface="Arial"/>
              </a:rPr>
              <a:t>SF</a:t>
            </a:r>
            <a:r>
              <a:rPr lang="en-US" dirty="0">
                <a:latin typeface="Times New Roman"/>
                <a:ea typeface="Times New Roman"/>
                <a:cs typeface="Arial"/>
              </a:rPr>
              <a:t> = stripping force, </a:t>
            </a:r>
            <a:r>
              <a:rPr lang="en-US" dirty="0" err="1">
                <a:latin typeface="Times New Roman"/>
                <a:ea typeface="Times New Roman"/>
                <a:cs typeface="Arial"/>
              </a:rPr>
              <a:t>kN</a:t>
            </a:r>
            <a:r>
              <a:rPr lang="en-US" dirty="0">
                <a:latin typeface="Times New Roman"/>
                <a:ea typeface="Times New Roman"/>
                <a:cs typeface="Arial"/>
              </a:rPr>
              <a:t>           </a:t>
            </a:r>
            <a:r>
              <a:rPr lang="en-US" b="1" dirty="0">
                <a:latin typeface="Times New Roman"/>
                <a:ea typeface="Times New Roman"/>
                <a:cs typeface="Arial"/>
              </a:rPr>
              <a:t>L</a:t>
            </a:r>
            <a:r>
              <a:rPr lang="en-US" dirty="0">
                <a:latin typeface="Times New Roman"/>
                <a:ea typeface="Times New Roman"/>
                <a:cs typeface="Arial"/>
              </a:rPr>
              <a:t> = length of cut, mm    </a:t>
            </a:r>
            <a:endParaRPr lang="en-US" sz="1600" dirty="0">
              <a:ea typeface="Times New Roman"/>
              <a:cs typeface="Arial"/>
            </a:endParaRPr>
          </a:p>
          <a:p>
            <a:pPr rtl="1">
              <a:lnSpc>
                <a:spcPct val="115000"/>
              </a:lnSpc>
              <a:spcAft>
                <a:spcPts val="1000"/>
              </a:spcAft>
            </a:pPr>
            <a:r>
              <a:rPr lang="en-US" b="1" dirty="0">
                <a:latin typeface="Times New Roman"/>
                <a:ea typeface="Times New Roman"/>
                <a:cs typeface="Arial"/>
              </a:rPr>
              <a:t>                           t</a:t>
            </a:r>
            <a:r>
              <a:rPr lang="en-US" dirty="0">
                <a:latin typeface="Times New Roman"/>
                <a:ea typeface="Times New Roman"/>
                <a:cs typeface="Arial"/>
              </a:rPr>
              <a:t> = thickness of material, mm </a:t>
            </a:r>
            <a:endParaRPr lang="en-US" sz="1600" dirty="0">
              <a:ea typeface="Times New Roman"/>
              <a:cs typeface="Arial"/>
            </a:endParaRPr>
          </a:p>
        </p:txBody>
      </p:sp>
    </p:spTree>
    <p:extLst>
      <p:ext uri="{BB962C8B-B14F-4D97-AF65-F5344CB8AC3E}">
        <p14:creationId xmlns:p14="http://schemas.microsoft.com/office/powerpoint/2010/main" val="607111244"/>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7"/>
          <p:cNvPicPr/>
          <p:nvPr/>
        </p:nvPicPr>
        <p:blipFill>
          <a:blip r:embed="rId2"/>
          <a:srcRect/>
          <a:stretch>
            <a:fillRect/>
          </a:stretch>
        </p:blipFill>
        <p:spPr bwMode="auto">
          <a:xfrm>
            <a:off x="1" y="0"/>
            <a:ext cx="9144000" cy="6857999"/>
          </a:xfrm>
          <a:prstGeom prst="rect">
            <a:avLst/>
          </a:prstGeom>
          <a:noFill/>
          <a:ln w="9525">
            <a:noFill/>
            <a:miter lim="800000"/>
            <a:headEnd/>
            <a:tailEnd/>
          </a:ln>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 y="123825"/>
            <a:ext cx="9105900" cy="661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372572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534105"/>
            <a:ext cx="8458200" cy="3559949"/>
          </a:xfrm>
          <a:prstGeom prst="rect">
            <a:avLst/>
          </a:prstGeom>
        </p:spPr>
        <p:txBody>
          <a:bodyPr wrap="square">
            <a:spAutoFit/>
          </a:bodyPr>
          <a:lstStyle/>
          <a:p>
            <a:pPr algn="just">
              <a:lnSpc>
                <a:spcPct val="115000"/>
              </a:lnSpc>
              <a:spcAft>
                <a:spcPts val="1000"/>
              </a:spcAft>
            </a:pPr>
            <a:r>
              <a:rPr lang="en-US" sz="2000" b="1" dirty="0">
                <a:latin typeface="Times New Roman"/>
                <a:ea typeface="Times New Roman"/>
                <a:cs typeface="Arial"/>
              </a:rPr>
              <a:t>Example</a:t>
            </a:r>
            <a:r>
              <a:rPr lang="en-US" sz="2000" dirty="0">
                <a:latin typeface="Times New Roman"/>
                <a:ea typeface="Times New Roman"/>
                <a:cs typeface="Arial"/>
              </a:rPr>
              <a:t>: A circular blank of 30 mm diameter is to be cut from 2 mm thick 0.1 C steel sheet. Determine the die and punch sizes. Also estimate the punch force and the stripping force needed. You may assume the following for the steel : Tensile strength: 410 </a:t>
            </a:r>
            <a:r>
              <a:rPr lang="en-US" sz="2000" dirty="0" err="1">
                <a:latin typeface="Times New Roman"/>
                <a:ea typeface="Times New Roman"/>
                <a:cs typeface="Arial"/>
              </a:rPr>
              <a:t>MPa</a:t>
            </a:r>
            <a:r>
              <a:rPr lang="en-US" sz="2000" dirty="0">
                <a:latin typeface="Times New Roman"/>
                <a:ea typeface="Times New Roman"/>
                <a:cs typeface="Arial"/>
              </a:rPr>
              <a:t> ; shear strength : 310 </a:t>
            </a:r>
            <a:r>
              <a:rPr lang="en-US" sz="2000" dirty="0" err="1">
                <a:latin typeface="Times New Roman"/>
                <a:ea typeface="Times New Roman"/>
                <a:cs typeface="Arial"/>
              </a:rPr>
              <a:t>MPa</a:t>
            </a:r>
            <a:r>
              <a:rPr lang="en-US" sz="2000" dirty="0">
                <a:latin typeface="Times New Roman"/>
                <a:ea typeface="Times New Roman"/>
                <a:cs typeface="Arial"/>
              </a:rPr>
              <a:t> </a:t>
            </a:r>
            <a:endParaRPr lang="en-US" sz="2000" dirty="0">
              <a:ea typeface="Times New Roman"/>
              <a:cs typeface="Arial"/>
            </a:endParaRPr>
          </a:p>
          <a:p>
            <a:pPr algn="just">
              <a:lnSpc>
                <a:spcPct val="115000"/>
              </a:lnSpc>
              <a:spcBef>
                <a:spcPts val="1200"/>
              </a:spcBef>
            </a:pPr>
            <a:r>
              <a:rPr lang="en-US" sz="2000" b="1" dirty="0">
                <a:latin typeface="Times New Roman"/>
                <a:ea typeface="Times New Roman"/>
                <a:cs typeface="Arial"/>
              </a:rPr>
              <a:t>Solution</a:t>
            </a:r>
            <a:r>
              <a:rPr lang="en-US" sz="2000" dirty="0">
                <a:latin typeface="Times New Roman"/>
                <a:ea typeface="Times New Roman"/>
                <a:cs typeface="Arial"/>
              </a:rPr>
              <a:t>:      - For cutting a blank, die size = blank size        </a:t>
            </a:r>
            <a:r>
              <a:rPr lang="en-US" sz="2000" dirty="0" smtClean="0">
                <a:latin typeface="Times New Roman"/>
                <a:ea typeface="Times New Roman"/>
                <a:cs typeface="Arial"/>
              </a:rPr>
              <a:t>      </a:t>
            </a:r>
            <a:r>
              <a:rPr lang="en-US" sz="2000" dirty="0">
                <a:latin typeface="Times New Roman"/>
                <a:ea typeface="Times New Roman"/>
                <a:cs typeface="Arial"/>
              </a:rPr>
              <a:t>Die size = 30mm </a:t>
            </a:r>
            <a:endParaRPr lang="en-US" sz="2000" dirty="0">
              <a:ea typeface="Times New Roman"/>
              <a:cs typeface="Arial"/>
            </a:endParaRPr>
          </a:p>
          <a:p>
            <a:pPr algn="just">
              <a:lnSpc>
                <a:spcPct val="115000"/>
              </a:lnSpc>
            </a:pPr>
            <a:r>
              <a:rPr lang="en-US" sz="2000" dirty="0">
                <a:latin typeface="Times New Roman"/>
                <a:ea typeface="Times New Roman"/>
                <a:cs typeface="Arial"/>
              </a:rPr>
              <a:t>                       Clearance = 0.003 * t * </a:t>
            </a:r>
            <a:r>
              <a:rPr lang="en-US" sz="2000" dirty="0">
                <a:latin typeface="Symbol"/>
                <a:ea typeface="Times New Roman"/>
                <a:cs typeface="Arial"/>
              </a:rPr>
              <a:t>t</a:t>
            </a:r>
            <a:r>
              <a:rPr lang="en-US" sz="2000" dirty="0">
                <a:latin typeface="Times New Roman"/>
                <a:ea typeface="Times New Roman"/>
                <a:cs typeface="Arial"/>
              </a:rPr>
              <a:t> = 0.003 * 2 * 310    = 1.86 mm </a:t>
            </a:r>
            <a:r>
              <a:rPr lang="ar-IQ" sz="2000" dirty="0">
                <a:ea typeface="Times New Roman"/>
                <a:cs typeface="Times New Roman"/>
              </a:rPr>
              <a:t>          </a:t>
            </a:r>
            <a:endParaRPr lang="en-US" sz="2000" dirty="0">
              <a:ea typeface="Times New Roman"/>
              <a:cs typeface="Arial"/>
            </a:endParaRPr>
          </a:p>
          <a:p>
            <a:pPr algn="just">
              <a:lnSpc>
                <a:spcPct val="115000"/>
              </a:lnSpc>
            </a:pPr>
            <a:r>
              <a:rPr lang="en-US" sz="2000" dirty="0">
                <a:latin typeface="Times New Roman"/>
                <a:ea typeface="Times New Roman"/>
                <a:cs typeface="Arial"/>
              </a:rPr>
              <a:t>                      Punch size = blank size – 2 clearance  = 30 – 2 * 1.86 = 26.28 mm </a:t>
            </a:r>
            <a:endParaRPr lang="en-US" sz="2000" dirty="0">
              <a:ea typeface="Times New Roman"/>
              <a:cs typeface="Arial"/>
            </a:endParaRPr>
          </a:p>
          <a:p>
            <a:pPr algn="just">
              <a:lnSpc>
                <a:spcPct val="115000"/>
              </a:lnSpc>
            </a:pPr>
            <a:r>
              <a:rPr lang="en-US" sz="2000" dirty="0">
                <a:latin typeface="Times New Roman"/>
                <a:ea typeface="Times New Roman"/>
                <a:cs typeface="Arial"/>
              </a:rPr>
              <a:t>                      Punch force needed = L. t. </a:t>
            </a:r>
            <a:r>
              <a:rPr lang="en-US" sz="2000" dirty="0">
                <a:latin typeface="Symbol"/>
                <a:ea typeface="Times New Roman"/>
                <a:cs typeface="Arial"/>
              </a:rPr>
              <a:t>t</a:t>
            </a:r>
            <a:r>
              <a:rPr lang="en-US" sz="2000" dirty="0">
                <a:ea typeface="Times New Roman"/>
                <a:cs typeface="Arial"/>
              </a:rPr>
              <a:t> </a:t>
            </a:r>
            <a:r>
              <a:rPr lang="en-US" sz="2000" dirty="0">
                <a:latin typeface="Times New Roman"/>
                <a:ea typeface="Times New Roman"/>
                <a:cs typeface="Arial"/>
              </a:rPr>
              <a:t> = </a:t>
            </a:r>
            <a:r>
              <a:rPr lang="en-US" sz="2000" dirty="0">
                <a:latin typeface="Symbol"/>
                <a:ea typeface="Times New Roman"/>
                <a:cs typeface="Arial"/>
              </a:rPr>
              <a:t>p</a:t>
            </a:r>
            <a:r>
              <a:rPr lang="en-US" sz="2000" dirty="0">
                <a:ea typeface="Times New Roman"/>
                <a:cs typeface="Arial"/>
              </a:rPr>
              <a:t> </a:t>
            </a:r>
            <a:r>
              <a:rPr lang="en-US" sz="2000" dirty="0">
                <a:latin typeface="Times New Roman"/>
                <a:ea typeface="Times New Roman"/>
                <a:cs typeface="Arial"/>
              </a:rPr>
              <a:t> * 30 * 2 * 310          = 58.5 KN  </a:t>
            </a:r>
            <a:endParaRPr lang="en-US" sz="2000" dirty="0">
              <a:ea typeface="Times New Roman"/>
              <a:cs typeface="Arial"/>
            </a:endParaRPr>
          </a:p>
          <a:p>
            <a:pPr algn="just">
              <a:lnSpc>
                <a:spcPct val="115000"/>
              </a:lnSpc>
            </a:pPr>
            <a:r>
              <a:rPr lang="en-US" sz="2000" dirty="0">
                <a:latin typeface="Times New Roman"/>
                <a:ea typeface="Times New Roman"/>
                <a:cs typeface="Arial"/>
              </a:rPr>
              <a:t>                      Stripping force needed = 0.02 L.t  = 0.02 * </a:t>
            </a:r>
            <a:r>
              <a:rPr lang="en-US" sz="2000" dirty="0">
                <a:latin typeface="Symbol"/>
                <a:ea typeface="Times New Roman"/>
                <a:cs typeface="Arial"/>
              </a:rPr>
              <a:t>p</a:t>
            </a:r>
            <a:r>
              <a:rPr lang="en-US" sz="2000" dirty="0">
                <a:latin typeface="Times New Roman"/>
                <a:ea typeface="Times New Roman"/>
                <a:cs typeface="Arial"/>
              </a:rPr>
              <a:t> * 30 * 2  = 3.77 KN </a:t>
            </a:r>
            <a:endParaRPr lang="en-US" sz="2000" dirty="0">
              <a:ea typeface="Times New Roman"/>
              <a:cs typeface="Arial"/>
            </a:endParaRPr>
          </a:p>
        </p:txBody>
      </p:sp>
    </p:spTree>
    <p:extLst>
      <p:ext uri="{BB962C8B-B14F-4D97-AF65-F5344CB8AC3E}">
        <p14:creationId xmlns:p14="http://schemas.microsoft.com/office/powerpoint/2010/main" val="911566054"/>
      </p:ext>
    </p:extLst>
  </p:cSld>
  <p:clrMapOvr>
    <a:masterClrMapping/>
  </p:clrMapOvr>
  <p:transition spd="slow">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39409"/>
            <a:ext cx="8382000" cy="5304016"/>
          </a:xfrm>
          <a:prstGeom prst="rect">
            <a:avLst/>
          </a:prstGeom>
        </p:spPr>
        <p:txBody>
          <a:bodyPr wrap="square">
            <a:spAutoFit/>
          </a:bodyPr>
          <a:lstStyle/>
          <a:p>
            <a:pPr>
              <a:lnSpc>
                <a:spcPct val="115000"/>
              </a:lnSpc>
            </a:pPr>
            <a:r>
              <a:rPr lang="en-US" sz="2000" b="1" dirty="0">
                <a:latin typeface="Times New Roman"/>
                <a:ea typeface="Times New Roman"/>
                <a:cs typeface="Arial"/>
              </a:rPr>
              <a:t>4-1-2 </a:t>
            </a:r>
            <a:r>
              <a:rPr lang="en-US" sz="2000" b="1" u="sng" dirty="0">
                <a:latin typeface="Times New Roman"/>
                <a:ea typeface="Times New Roman"/>
                <a:cs typeface="Arial"/>
              </a:rPr>
              <a:t>Piercing:</a:t>
            </a:r>
            <a:r>
              <a:rPr lang="en-US" sz="2000" b="1" dirty="0">
                <a:latin typeface="Times New Roman"/>
                <a:ea typeface="Times New Roman"/>
                <a:cs typeface="Arial"/>
              </a:rPr>
              <a:t> </a:t>
            </a:r>
            <a:endParaRPr lang="en-US" sz="2000" dirty="0">
              <a:ea typeface="Times New Roman"/>
              <a:cs typeface="Arial"/>
            </a:endParaRPr>
          </a:p>
          <a:p>
            <a:pPr>
              <a:lnSpc>
                <a:spcPct val="115000"/>
              </a:lnSpc>
            </a:pPr>
            <a:r>
              <a:rPr lang="en-US" sz="2000" dirty="0">
                <a:latin typeface="Times New Roman"/>
                <a:ea typeface="Times New Roman"/>
                <a:cs typeface="Arial"/>
              </a:rPr>
              <a:t> </a:t>
            </a:r>
            <a:endParaRPr lang="en-US" sz="2000" dirty="0">
              <a:ea typeface="Times New Roman"/>
              <a:cs typeface="Arial"/>
            </a:endParaRPr>
          </a:p>
          <a:p>
            <a:pPr algn="just">
              <a:lnSpc>
                <a:spcPct val="115000"/>
              </a:lnSpc>
            </a:pPr>
            <a:r>
              <a:rPr lang="en-US" sz="2000" dirty="0">
                <a:latin typeface="Times New Roman"/>
                <a:ea typeface="Times New Roman"/>
                <a:cs typeface="Arial"/>
              </a:rPr>
              <a:t>          It is a process by which a hole is cut (or torn) in metal. It is different from punching in that piercing does not generate a slug. Instead, the metal is pushed back to form a jagged flange on the back side of the hole. </a:t>
            </a:r>
            <a:endParaRPr lang="en-US" sz="2000" dirty="0">
              <a:ea typeface="Times New Roman"/>
              <a:cs typeface="Arial"/>
            </a:endParaRPr>
          </a:p>
          <a:p>
            <a:pPr rtl="1">
              <a:lnSpc>
                <a:spcPct val="115000"/>
              </a:lnSpc>
            </a:pPr>
            <a:r>
              <a:rPr lang="en-US" sz="2000" dirty="0">
                <a:latin typeface="Times New Roman"/>
                <a:ea typeface="Times New Roman"/>
                <a:cs typeface="Arial"/>
              </a:rPr>
              <a:t>          A pierced hole looks some what like a bullet hole in a sheet of metal. </a:t>
            </a:r>
            <a:endParaRPr lang="en-US" sz="2000" dirty="0">
              <a:ea typeface="Times New Roman"/>
              <a:cs typeface="Arial"/>
            </a:endParaRPr>
          </a:p>
          <a:p>
            <a:pPr>
              <a:lnSpc>
                <a:spcPct val="115000"/>
              </a:lnSpc>
              <a:spcAft>
                <a:spcPts val="1000"/>
              </a:spcAft>
            </a:pPr>
            <a:endParaRPr lang="en-US" sz="2000" b="1" dirty="0" smtClean="0">
              <a:latin typeface="Times New Roman"/>
              <a:ea typeface="Times New Roman"/>
              <a:cs typeface="Arial"/>
            </a:endParaRPr>
          </a:p>
          <a:p>
            <a:pPr>
              <a:lnSpc>
                <a:spcPct val="115000"/>
              </a:lnSpc>
              <a:spcAft>
                <a:spcPts val="1000"/>
              </a:spcAft>
            </a:pPr>
            <a:r>
              <a:rPr lang="en-US" sz="2000" b="1" dirty="0" smtClean="0">
                <a:latin typeface="Times New Roman"/>
                <a:ea typeface="Times New Roman"/>
                <a:cs typeface="Arial"/>
              </a:rPr>
              <a:t>4-1-3 </a:t>
            </a:r>
            <a:r>
              <a:rPr lang="en-US" sz="2000" b="1" u="sng" dirty="0">
                <a:latin typeface="Times New Roman"/>
                <a:ea typeface="Times New Roman"/>
                <a:cs typeface="Arial"/>
              </a:rPr>
              <a:t>Trimming: </a:t>
            </a:r>
            <a:endParaRPr lang="en-US" sz="2000" dirty="0">
              <a:ea typeface="Times New Roman"/>
              <a:cs typeface="Arial"/>
            </a:endParaRPr>
          </a:p>
          <a:p>
            <a:pPr algn="just">
              <a:lnSpc>
                <a:spcPct val="115000"/>
              </a:lnSpc>
              <a:spcAft>
                <a:spcPts val="1000"/>
              </a:spcAft>
            </a:pPr>
            <a:r>
              <a:rPr lang="en-US" sz="2000" dirty="0">
                <a:latin typeface="Times New Roman"/>
                <a:ea typeface="Times New Roman"/>
                <a:cs typeface="Arial"/>
              </a:rPr>
              <a:t>          </a:t>
            </a:r>
            <a:r>
              <a:rPr lang="en-US" sz="2000" u="sng" dirty="0">
                <a:latin typeface="Times New Roman"/>
                <a:ea typeface="Times New Roman"/>
                <a:cs typeface="Arial"/>
              </a:rPr>
              <a:t>When parts are produced by die casting or drop forging, a small amount of extra metal gets spread out at the parting plane. This extra metal, called flash, is cut – off before the part is used, by an operation </a:t>
            </a:r>
            <a:r>
              <a:rPr lang="en-US" sz="2000" dirty="0">
                <a:latin typeface="Times New Roman"/>
                <a:ea typeface="Times New Roman"/>
                <a:cs typeface="Arial"/>
              </a:rPr>
              <a:t>called </a:t>
            </a:r>
            <a:r>
              <a:rPr lang="en-US" sz="2000" b="1" dirty="0">
                <a:latin typeface="Times New Roman"/>
                <a:ea typeface="Times New Roman"/>
                <a:cs typeface="Arial"/>
              </a:rPr>
              <a:t>trimming</a:t>
            </a:r>
            <a:r>
              <a:rPr lang="en-US" sz="2000" dirty="0">
                <a:latin typeface="Times New Roman"/>
                <a:ea typeface="Times New Roman"/>
                <a:cs typeface="Arial"/>
              </a:rPr>
              <a:t>. The operation is very similar to blanking and the dies used are also </a:t>
            </a:r>
            <a:r>
              <a:rPr lang="en-US" sz="2000" u="sng" dirty="0">
                <a:latin typeface="Times New Roman"/>
                <a:ea typeface="Times New Roman"/>
                <a:cs typeface="Arial"/>
              </a:rPr>
              <a:t>similar to blanking dies</a:t>
            </a:r>
            <a:r>
              <a:rPr lang="en-US" sz="2000" dirty="0">
                <a:latin typeface="Times New Roman"/>
                <a:ea typeface="Times New Roman"/>
                <a:cs typeface="Arial"/>
              </a:rPr>
              <a:t>. The presses used for trimming have, however, </a:t>
            </a:r>
            <a:r>
              <a:rPr lang="en-US" sz="2000" u="sng" dirty="0">
                <a:latin typeface="Times New Roman"/>
                <a:ea typeface="Times New Roman"/>
                <a:cs typeface="Arial"/>
              </a:rPr>
              <a:t>relatively larger table</a:t>
            </a:r>
            <a:r>
              <a:rPr lang="en-US" sz="2000" dirty="0">
                <a:latin typeface="Times New Roman"/>
                <a:ea typeface="Times New Roman"/>
                <a:cs typeface="Arial"/>
              </a:rPr>
              <a:t>. </a:t>
            </a:r>
            <a:endParaRPr lang="en-US" sz="2000" dirty="0">
              <a:ea typeface="Times New Roman"/>
              <a:cs typeface="Arial"/>
            </a:endParaRPr>
          </a:p>
        </p:txBody>
      </p:sp>
    </p:spTree>
    <p:extLst>
      <p:ext uri="{BB962C8B-B14F-4D97-AF65-F5344CB8AC3E}">
        <p14:creationId xmlns:p14="http://schemas.microsoft.com/office/powerpoint/2010/main" val="37891978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81000"/>
            <a:ext cx="8686800" cy="6396431"/>
          </a:xfrm>
          <a:prstGeom prst="rect">
            <a:avLst/>
          </a:prstGeom>
        </p:spPr>
        <p:txBody>
          <a:bodyPr wrap="square">
            <a:spAutoFit/>
          </a:bodyPr>
          <a:lstStyle/>
          <a:p>
            <a:pPr>
              <a:lnSpc>
                <a:spcPct val="115000"/>
              </a:lnSpc>
              <a:spcAft>
                <a:spcPts val="1000"/>
              </a:spcAft>
            </a:pPr>
            <a:r>
              <a:rPr lang="en-US" sz="2400" b="1" dirty="0">
                <a:latin typeface="Times New Roman"/>
                <a:ea typeface="Times New Roman"/>
                <a:cs typeface="Arial"/>
              </a:rPr>
              <a:t>4-1-4 </a:t>
            </a:r>
            <a:r>
              <a:rPr lang="en-US" sz="2400" b="1" u="sng" dirty="0">
                <a:latin typeface="Times New Roman"/>
                <a:ea typeface="Times New Roman"/>
                <a:cs typeface="Arial"/>
              </a:rPr>
              <a:t>Notching: </a:t>
            </a:r>
            <a:endParaRPr lang="en-US" sz="2400" dirty="0">
              <a:ea typeface="Times New Roman"/>
              <a:cs typeface="Arial"/>
            </a:endParaRPr>
          </a:p>
          <a:p>
            <a:pPr algn="just">
              <a:lnSpc>
                <a:spcPct val="115000"/>
              </a:lnSpc>
              <a:spcAft>
                <a:spcPts val="1000"/>
              </a:spcAft>
            </a:pPr>
            <a:r>
              <a:rPr lang="en-US" sz="2400" dirty="0">
                <a:latin typeface="Times New Roman"/>
                <a:ea typeface="Times New Roman"/>
                <a:cs typeface="Arial"/>
              </a:rPr>
              <a:t>          </a:t>
            </a:r>
            <a:r>
              <a:rPr lang="en-US" sz="2400" u="sng" dirty="0">
                <a:latin typeface="Times New Roman"/>
                <a:ea typeface="Times New Roman"/>
                <a:cs typeface="Arial"/>
              </a:rPr>
              <a:t>It is an operation in which a specified small amount of metal is cut from a blank. It is different from punching in the sense that in notching cutting line of the slug formed must touch one edge of the blank or strip</a:t>
            </a:r>
            <a:r>
              <a:rPr lang="en-US" sz="2400" dirty="0">
                <a:latin typeface="Times New Roman"/>
                <a:ea typeface="Times New Roman"/>
                <a:cs typeface="Arial"/>
              </a:rPr>
              <a:t>. </a:t>
            </a:r>
            <a:r>
              <a:rPr lang="en-US" sz="2400" u="sng" dirty="0">
                <a:latin typeface="Times New Roman"/>
                <a:ea typeface="Times New Roman"/>
                <a:cs typeface="Arial"/>
              </a:rPr>
              <a:t>A notch can be made in any shape</a:t>
            </a:r>
            <a:r>
              <a:rPr lang="en-US" sz="2400" dirty="0">
                <a:latin typeface="Times New Roman"/>
                <a:ea typeface="Times New Roman"/>
                <a:cs typeface="Arial"/>
              </a:rPr>
              <a:t>. </a:t>
            </a:r>
            <a:r>
              <a:rPr lang="en-US" sz="2400" u="sng" dirty="0">
                <a:latin typeface="Times New Roman"/>
                <a:ea typeface="Times New Roman"/>
                <a:cs typeface="Arial"/>
              </a:rPr>
              <a:t>The purpose of notching is generally to release metal for fitting up. </a:t>
            </a:r>
            <a:endParaRPr lang="en-US" sz="2400" dirty="0">
              <a:ea typeface="Times New Roman"/>
              <a:cs typeface="Arial"/>
            </a:endParaRPr>
          </a:p>
          <a:p>
            <a:pPr algn="just">
              <a:lnSpc>
                <a:spcPct val="115000"/>
              </a:lnSpc>
            </a:pPr>
            <a:r>
              <a:rPr lang="en-US" sz="2400" b="1" dirty="0">
                <a:latin typeface="Times New Roman"/>
                <a:ea typeface="Times New Roman"/>
                <a:cs typeface="Arial"/>
              </a:rPr>
              <a:t>4-1-5 </a:t>
            </a:r>
            <a:r>
              <a:rPr lang="en-US" sz="2400" b="1" u="sng" dirty="0">
                <a:latin typeface="Times New Roman"/>
                <a:ea typeface="Times New Roman"/>
                <a:cs typeface="Arial"/>
              </a:rPr>
              <a:t>Nibbling: </a:t>
            </a:r>
            <a:endParaRPr lang="en-US" sz="2400" dirty="0">
              <a:ea typeface="Times New Roman"/>
              <a:cs typeface="Arial"/>
            </a:endParaRPr>
          </a:p>
          <a:p>
            <a:pPr algn="just">
              <a:lnSpc>
                <a:spcPct val="115000"/>
              </a:lnSpc>
            </a:pPr>
            <a:r>
              <a:rPr lang="en-US" sz="2400" dirty="0">
                <a:latin typeface="Times New Roman"/>
                <a:ea typeface="Times New Roman"/>
                <a:cs typeface="Arial"/>
              </a:rPr>
              <a:t>          Nibbling is variation of notching, with overlapping notches being cut into the metal. The operation may be resorted to produce any desired shape, for example flanges, collars, etc. </a:t>
            </a:r>
            <a:endParaRPr lang="en-US" sz="2400" dirty="0">
              <a:ea typeface="Times New Roman"/>
              <a:cs typeface="Arial"/>
            </a:endParaRPr>
          </a:p>
          <a:p>
            <a:pPr algn="just">
              <a:lnSpc>
                <a:spcPct val="115000"/>
              </a:lnSpc>
              <a:spcAft>
                <a:spcPts val="1000"/>
              </a:spcAft>
            </a:pPr>
            <a:r>
              <a:rPr lang="en-US" sz="2400" b="1" dirty="0">
                <a:latin typeface="Times New Roman"/>
                <a:ea typeface="Times New Roman"/>
                <a:cs typeface="Arial"/>
              </a:rPr>
              <a:t>4-1-6 </a:t>
            </a:r>
            <a:r>
              <a:rPr lang="en-US" sz="2400" b="1" u="sng" dirty="0">
                <a:latin typeface="Times New Roman"/>
                <a:ea typeface="Times New Roman"/>
                <a:cs typeface="Arial"/>
              </a:rPr>
              <a:t>Perforating: </a:t>
            </a:r>
            <a:endParaRPr lang="en-US" sz="2400" dirty="0">
              <a:ea typeface="Times New Roman"/>
              <a:cs typeface="Arial"/>
            </a:endParaRPr>
          </a:p>
          <a:p>
            <a:pPr algn="just">
              <a:lnSpc>
                <a:spcPct val="115000"/>
              </a:lnSpc>
              <a:spcAft>
                <a:spcPts val="1000"/>
              </a:spcAft>
            </a:pPr>
            <a:r>
              <a:rPr lang="en-US" sz="2400" dirty="0">
                <a:latin typeface="Times New Roman"/>
                <a:ea typeface="Times New Roman"/>
                <a:cs typeface="Arial"/>
              </a:rPr>
              <a:t>          Perforating is an operation is which a number of uniformly spaced holes are punched in a sheet of metal. The holes may be of any size or shape. They usually cover the entire sheet of metal. </a:t>
            </a:r>
            <a:endParaRPr lang="en-US" sz="2400" dirty="0">
              <a:ea typeface="Times New Roman"/>
              <a:cs typeface="Arial"/>
            </a:endParaRPr>
          </a:p>
        </p:txBody>
      </p:sp>
    </p:spTree>
    <p:extLst>
      <p:ext uri="{BB962C8B-B14F-4D97-AF65-F5344CB8AC3E}">
        <p14:creationId xmlns:p14="http://schemas.microsoft.com/office/powerpoint/2010/main" val="139608622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200"/>
            <a:ext cx="8763000" cy="5281574"/>
          </a:xfrm>
          <a:prstGeom prst="rect">
            <a:avLst/>
          </a:prstGeom>
        </p:spPr>
        <p:txBody>
          <a:bodyPr wrap="square">
            <a:spAutoFit/>
          </a:bodyPr>
          <a:lstStyle/>
          <a:p>
            <a:pPr marR="275590" algn="just">
              <a:lnSpc>
                <a:spcPct val="115000"/>
              </a:lnSpc>
              <a:spcAft>
                <a:spcPts val="1000"/>
              </a:spcAft>
            </a:pPr>
            <a:r>
              <a:rPr lang="en-US" sz="2000" dirty="0">
                <a:latin typeface="Times New Roman"/>
                <a:ea typeface="Times New Roman"/>
                <a:cs typeface="Arial"/>
              </a:rPr>
              <a:t>As a metal is deformed (or formed, as often called) into useful shape, it experiences stresses such as </a:t>
            </a:r>
            <a:r>
              <a:rPr lang="en-US" sz="2000" b="1" i="1" u="sng" dirty="0">
                <a:latin typeface="Times New Roman"/>
                <a:ea typeface="Times New Roman"/>
                <a:cs typeface="Arial"/>
              </a:rPr>
              <a:t>tension</a:t>
            </a:r>
            <a:r>
              <a:rPr lang="en-US" sz="2000" u="sng" dirty="0">
                <a:latin typeface="Times New Roman"/>
                <a:ea typeface="Times New Roman"/>
                <a:cs typeface="Arial"/>
              </a:rPr>
              <a:t>,</a:t>
            </a:r>
            <a:r>
              <a:rPr lang="en-US" sz="2000" dirty="0">
                <a:latin typeface="Times New Roman"/>
                <a:ea typeface="Times New Roman"/>
                <a:cs typeface="Arial"/>
              </a:rPr>
              <a:t> </a:t>
            </a:r>
            <a:r>
              <a:rPr lang="en-US" sz="2000" b="1" i="1" u="sng" dirty="0">
                <a:latin typeface="Times New Roman"/>
                <a:ea typeface="Times New Roman"/>
                <a:cs typeface="Arial"/>
              </a:rPr>
              <a:t>compression</a:t>
            </a:r>
            <a:r>
              <a:rPr lang="en-US" sz="2000" dirty="0">
                <a:latin typeface="Times New Roman"/>
                <a:ea typeface="Times New Roman"/>
                <a:cs typeface="Arial"/>
              </a:rPr>
              <a:t>, </a:t>
            </a:r>
            <a:r>
              <a:rPr lang="en-US" sz="2000" b="1" i="1" u="sng" dirty="0">
                <a:latin typeface="Times New Roman"/>
                <a:ea typeface="Times New Roman"/>
                <a:cs typeface="Arial"/>
              </a:rPr>
              <a:t>shear</a:t>
            </a:r>
            <a:r>
              <a:rPr lang="en-US" sz="2000" dirty="0">
                <a:latin typeface="Times New Roman"/>
                <a:ea typeface="Times New Roman"/>
                <a:cs typeface="Arial"/>
              </a:rPr>
              <a:t>, or </a:t>
            </a:r>
            <a:r>
              <a:rPr lang="en-US" sz="2000" b="1" i="1" u="sng" dirty="0">
                <a:latin typeface="Times New Roman"/>
                <a:ea typeface="Times New Roman"/>
                <a:cs typeface="Arial"/>
              </a:rPr>
              <a:t>various combinations</a:t>
            </a:r>
            <a:r>
              <a:rPr lang="en-US" sz="2000" dirty="0">
                <a:latin typeface="Times New Roman"/>
                <a:ea typeface="Times New Roman"/>
                <a:cs typeface="Arial"/>
              </a:rPr>
              <a:t> </a:t>
            </a:r>
            <a:endParaRPr lang="en-US" sz="2000" dirty="0">
              <a:ea typeface="Times New Roman"/>
              <a:cs typeface="Arial"/>
            </a:endParaRPr>
          </a:p>
          <a:p>
            <a:pPr marR="213995" algn="just">
              <a:lnSpc>
                <a:spcPct val="115000"/>
              </a:lnSpc>
              <a:spcAft>
                <a:spcPts val="1000"/>
              </a:spcAft>
            </a:pPr>
            <a:r>
              <a:rPr lang="en-US" sz="2000" dirty="0">
                <a:latin typeface="Times New Roman"/>
                <a:ea typeface="Times New Roman"/>
                <a:cs typeface="Arial"/>
              </a:rPr>
              <a:t>The amount of deformation that a metal can undergo at room temperature depends on its ductility. </a:t>
            </a:r>
            <a:r>
              <a:rPr lang="en-US" sz="2000" u="sng" dirty="0">
                <a:latin typeface="Times New Roman"/>
                <a:ea typeface="Times New Roman"/>
                <a:cs typeface="Arial"/>
              </a:rPr>
              <a:t>The higher the ductility of a metal, the more the deformation it can undergo</a:t>
            </a:r>
            <a:r>
              <a:rPr lang="en-US" sz="2000" dirty="0">
                <a:latin typeface="Times New Roman"/>
                <a:ea typeface="Times New Roman"/>
                <a:cs typeface="Arial"/>
              </a:rPr>
              <a:t>. Pure metals can withstand greater amount of deformation than metals having alloying elements, since alloying increases the tendency and rapidity of strain hardening. </a:t>
            </a:r>
            <a:r>
              <a:rPr lang="en-US" sz="2000" u="sng" dirty="0">
                <a:latin typeface="Times New Roman"/>
                <a:ea typeface="Times New Roman"/>
                <a:cs typeface="Arial"/>
              </a:rPr>
              <a:t>Metals having large grains are more ductile than those having smaller grains.</a:t>
            </a:r>
            <a:endParaRPr lang="en-US" sz="2000" dirty="0">
              <a:ea typeface="Times New Roman"/>
              <a:cs typeface="Arial"/>
            </a:endParaRPr>
          </a:p>
          <a:p>
            <a:pPr>
              <a:lnSpc>
                <a:spcPct val="115000"/>
              </a:lnSpc>
              <a:spcAft>
                <a:spcPts val="1000"/>
              </a:spcAft>
              <a:tabLst>
                <a:tab pos="1429385" algn="l"/>
              </a:tabLst>
            </a:pPr>
            <a:r>
              <a:rPr lang="en-US" sz="2000" dirty="0">
                <a:latin typeface="Times New Roman"/>
                <a:ea typeface="Times New Roman"/>
                <a:cs typeface="Arial"/>
              </a:rPr>
              <a:t>When metal is deformed in cold state, severe stresses known as </a:t>
            </a:r>
            <a:r>
              <a:rPr lang="en-US" sz="2000" b="1" i="1" dirty="0">
                <a:latin typeface="Times New Roman"/>
                <a:ea typeface="Times New Roman"/>
                <a:cs typeface="Arial"/>
              </a:rPr>
              <a:t>residual stresses</a:t>
            </a:r>
            <a:r>
              <a:rPr lang="en-US" sz="2000" i="1" dirty="0">
                <a:latin typeface="Times New Roman"/>
                <a:ea typeface="Times New Roman"/>
                <a:cs typeface="Arial"/>
              </a:rPr>
              <a:t> </a:t>
            </a:r>
            <a:r>
              <a:rPr lang="en-US" sz="2000" dirty="0">
                <a:latin typeface="Times New Roman"/>
                <a:ea typeface="Times New Roman"/>
                <a:cs typeface="Arial"/>
              </a:rPr>
              <a:t>are set up in the material. These stresses are often undesirable, and to remove them the metal is heated to some temperature below the </a:t>
            </a:r>
            <a:r>
              <a:rPr lang="en-US" sz="2000" dirty="0" err="1">
                <a:latin typeface="Times New Roman"/>
                <a:ea typeface="Times New Roman"/>
                <a:cs typeface="Arial"/>
              </a:rPr>
              <a:t>recrystalline</a:t>
            </a:r>
            <a:r>
              <a:rPr lang="en-US" sz="2000" dirty="0">
                <a:latin typeface="Times New Roman"/>
                <a:ea typeface="Times New Roman"/>
                <a:cs typeface="Arial"/>
              </a:rPr>
              <a:t> range temperature. In this temperature range, the stresses are rendered ineffective without appreciable change in physical properties or grain structure.</a:t>
            </a:r>
            <a:endParaRPr lang="en-US" sz="2000" dirty="0">
              <a:ea typeface="Times New Roman"/>
              <a:cs typeface="Arial"/>
            </a:endParaRPr>
          </a:p>
        </p:txBody>
      </p:sp>
    </p:spTree>
    <p:extLst>
      <p:ext uri="{BB962C8B-B14F-4D97-AF65-F5344CB8AC3E}">
        <p14:creationId xmlns:p14="http://schemas.microsoft.com/office/powerpoint/2010/main" val="207318525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1">
              <a:lnSpc>
                <a:spcPct val="115000"/>
              </a:lnSpc>
              <a:spcAft>
                <a:spcPts val="1000"/>
              </a:spcAft>
            </a:pPr>
            <a:r>
              <a:rPr lang="en-US" sz="3100" b="1" dirty="0">
                <a:latin typeface="Times New Roman"/>
                <a:ea typeface="Times New Roman"/>
                <a:cs typeface="Arial"/>
              </a:rPr>
              <a:t>FORMABILITY OF SHEET METAL</a:t>
            </a:r>
            <a:r>
              <a:rPr lang="en-US" sz="3600" dirty="0">
                <a:ea typeface="Times New Roman"/>
                <a:cs typeface="Arial"/>
              </a:rPr>
              <a:t/>
            </a:r>
            <a:br>
              <a:rPr lang="en-US" sz="3600" dirty="0">
                <a:ea typeface="Times New Roman"/>
                <a:cs typeface="Arial"/>
              </a:rPr>
            </a:br>
            <a:endParaRPr lang="en-US" dirty="0"/>
          </a:p>
        </p:txBody>
      </p:sp>
      <p:sp>
        <p:nvSpPr>
          <p:cNvPr id="3" name="Rectangle 2"/>
          <p:cNvSpPr/>
          <p:nvPr/>
        </p:nvSpPr>
        <p:spPr>
          <a:xfrm>
            <a:off x="524691" y="1066800"/>
            <a:ext cx="8229600" cy="5418727"/>
          </a:xfrm>
          <a:prstGeom prst="rect">
            <a:avLst/>
          </a:prstGeom>
        </p:spPr>
        <p:txBody>
          <a:bodyPr wrap="square">
            <a:spAutoFit/>
          </a:bodyPr>
          <a:lstStyle/>
          <a:p>
            <a:pPr algn="just">
              <a:lnSpc>
                <a:spcPct val="115000"/>
              </a:lnSpc>
              <a:spcAft>
                <a:spcPts val="1000"/>
              </a:spcAft>
            </a:pPr>
            <a:r>
              <a:rPr lang="en-US" sz="2400" b="1" dirty="0">
                <a:latin typeface="Times New Roman"/>
                <a:ea typeface="Times New Roman"/>
                <a:cs typeface="Arial"/>
              </a:rPr>
              <a:t>Formability</a:t>
            </a:r>
            <a:r>
              <a:rPr lang="en-US" sz="2400" dirty="0">
                <a:latin typeface="Times New Roman"/>
                <a:ea typeface="Times New Roman"/>
                <a:cs typeface="Arial"/>
              </a:rPr>
              <a:t> may be </a:t>
            </a:r>
            <a:r>
              <a:rPr lang="en-US" sz="2400" u="sng" dirty="0">
                <a:latin typeface="Times New Roman"/>
                <a:ea typeface="Times New Roman"/>
                <a:cs typeface="Arial"/>
              </a:rPr>
              <a:t>defined as the ease with which material may be forced into a permanent change of shape. </a:t>
            </a:r>
            <a:endParaRPr lang="en-US" sz="2400" dirty="0">
              <a:ea typeface="Times New Roman"/>
              <a:cs typeface="Arial"/>
            </a:endParaRPr>
          </a:p>
          <a:p>
            <a:pPr algn="just">
              <a:lnSpc>
                <a:spcPct val="115000"/>
              </a:lnSpc>
              <a:spcAft>
                <a:spcPts val="1000"/>
              </a:spcAft>
            </a:pPr>
            <a:r>
              <a:rPr lang="en-US" sz="2400" dirty="0">
                <a:latin typeface="Times New Roman"/>
                <a:ea typeface="Times New Roman"/>
                <a:cs typeface="Arial"/>
              </a:rPr>
              <a:t>          The </a:t>
            </a:r>
            <a:r>
              <a:rPr lang="en-US" sz="2400" b="1" dirty="0">
                <a:latin typeface="Times New Roman"/>
                <a:ea typeface="Times New Roman"/>
                <a:cs typeface="Arial"/>
              </a:rPr>
              <a:t>formability of a material depends on</a:t>
            </a:r>
            <a:r>
              <a:rPr lang="en-US" sz="2400" dirty="0">
                <a:latin typeface="Times New Roman"/>
                <a:ea typeface="Times New Roman"/>
                <a:cs typeface="Arial"/>
              </a:rPr>
              <a:t> </a:t>
            </a:r>
            <a:r>
              <a:rPr lang="en-US" sz="2400" b="1" dirty="0">
                <a:latin typeface="Times New Roman"/>
                <a:ea typeface="Times New Roman"/>
                <a:cs typeface="Arial"/>
              </a:rPr>
              <a:t>several factors</a:t>
            </a:r>
            <a:r>
              <a:rPr lang="en-US" sz="2400" dirty="0">
                <a:latin typeface="Times New Roman"/>
                <a:ea typeface="Times New Roman"/>
                <a:cs typeface="Arial"/>
              </a:rPr>
              <a:t>. The important one concerns the properties of material like </a:t>
            </a:r>
            <a:r>
              <a:rPr lang="en-US" sz="2400" b="1" i="1" dirty="0">
                <a:latin typeface="Times New Roman"/>
                <a:ea typeface="Times New Roman"/>
                <a:cs typeface="Arial"/>
              </a:rPr>
              <a:t>yield strength, strain hardening rate, and ductility</a:t>
            </a:r>
            <a:r>
              <a:rPr lang="en-US" sz="2400" dirty="0">
                <a:latin typeface="Times New Roman"/>
                <a:ea typeface="Times New Roman"/>
                <a:cs typeface="Arial"/>
              </a:rPr>
              <a:t>. These are greatly temperature - dependent. </a:t>
            </a:r>
            <a:r>
              <a:rPr lang="en-US" sz="2400" u="sng" dirty="0">
                <a:latin typeface="Times New Roman"/>
                <a:ea typeface="Times New Roman"/>
                <a:cs typeface="Arial"/>
              </a:rPr>
              <a:t>As the temperature of material is increased</a:t>
            </a:r>
            <a:r>
              <a:rPr lang="en-US" sz="2400" dirty="0">
                <a:latin typeface="Times New Roman"/>
                <a:ea typeface="Times New Roman"/>
                <a:cs typeface="Arial"/>
              </a:rPr>
              <a:t>, the </a:t>
            </a:r>
            <a:r>
              <a:rPr lang="en-US" sz="2400" u="sng" dirty="0">
                <a:latin typeface="Times New Roman"/>
                <a:ea typeface="Times New Roman"/>
                <a:cs typeface="Arial"/>
              </a:rPr>
              <a:t>yield strength</a:t>
            </a:r>
            <a:r>
              <a:rPr lang="en-US" sz="2400" dirty="0">
                <a:latin typeface="Times New Roman"/>
                <a:ea typeface="Times New Roman"/>
                <a:cs typeface="Arial"/>
              </a:rPr>
              <a:t> and rate of </a:t>
            </a:r>
            <a:r>
              <a:rPr lang="en-US" sz="2400" u="sng" dirty="0">
                <a:latin typeface="Times New Roman"/>
                <a:ea typeface="Times New Roman"/>
                <a:cs typeface="Arial"/>
              </a:rPr>
              <a:t>strain hardening</a:t>
            </a:r>
            <a:r>
              <a:rPr lang="en-US" sz="2400" dirty="0">
                <a:latin typeface="Times New Roman"/>
                <a:ea typeface="Times New Roman"/>
                <a:cs typeface="Arial"/>
              </a:rPr>
              <a:t> progressively </a:t>
            </a:r>
            <a:r>
              <a:rPr lang="en-US" sz="2400" u="sng" dirty="0">
                <a:latin typeface="Times New Roman"/>
                <a:ea typeface="Times New Roman"/>
                <a:cs typeface="Arial"/>
              </a:rPr>
              <a:t>reduce</a:t>
            </a:r>
            <a:r>
              <a:rPr lang="en-US" sz="2400" dirty="0">
                <a:latin typeface="Times New Roman"/>
                <a:ea typeface="Times New Roman"/>
                <a:cs typeface="Arial"/>
              </a:rPr>
              <a:t> and </a:t>
            </a:r>
            <a:r>
              <a:rPr lang="en-US" sz="2400" u="sng" dirty="0">
                <a:latin typeface="Times New Roman"/>
                <a:ea typeface="Times New Roman"/>
                <a:cs typeface="Arial"/>
              </a:rPr>
              <a:t>ductility increases</a:t>
            </a:r>
            <a:r>
              <a:rPr lang="en-US" sz="2400" dirty="0">
                <a:latin typeface="Times New Roman"/>
                <a:ea typeface="Times New Roman"/>
                <a:cs typeface="Arial"/>
              </a:rPr>
              <a:t>. The hot working of metal, therefore, permits relatively very large amount of deformation before cracking. </a:t>
            </a:r>
            <a:endParaRPr lang="en-US" sz="2400" dirty="0">
              <a:ea typeface="Times New Roman"/>
              <a:cs typeface="Arial"/>
            </a:endParaRPr>
          </a:p>
          <a:p>
            <a:pPr algn="just">
              <a:lnSpc>
                <a:spcPct val="115000"/>
              </a:lnSpc>
              <a:spcAft>
                <a:spcPts val="1000"/>
              </a:spcAft>
            </a:pPr>
            <a:r>
              <a:rPr lang="en-US" sz="2400" dirty="0">
                <a:latin typeface="Times New Roman"/>
                <a:ea typeface="Times New Roman"/>
                <a:cs typeface="Arial"/>
              </a:rPr>
              <a:t>          There are several methods of predicting formability. A brief description of some important methods follows. </a:t>
            </a:r>
            <a:endParaRPr lang="en-US" sz="2400" dirty="0">
              <a:ea typeface="Times New Roman"/>
              <a:cs typeface="Arial"/>
            </a:endParaRPr>
          </a:p>
        </p:txBody>
      </p:sp>
    </p:spTree>
    <p:extLst>
      <p:ext uri="{BB962C8B-B14F-4D97-AF65-F5344CB8AC3E}">
        <p14:creationId xmlns:p14="http://schemas.microsoft.com/office/powerpoint/2010/main" val="371802307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04800"/>
            <a:ext cx="7620000" cy="1180195"/>
          </a:xfrm>
          <a:prstGeom prst="rect">
            <a:avLst/>
          </a:prstGeom>
        </p:spPr>
        <p:txBody>
          <a:bodyPr wrap="square">
            <a:spAutoFit/>
          </a:bodyPr>
          <a:lstStyle/>
          <a:p>
            <a:pPr algn="just">
              <a:lnSpc>
                <a:spcPct val="115000"/>
              </a:lnSpc>
              <a:spcAft>
                <a:spcPts val="1000"/>
              </a:spcAft>
            </a:pPr>
            <a:r>
              <a:rPr lang="en-US" sz="2800" b="1" dirty="0">
                <a:latin typeface="Times New Roman"/>
                <a:ea typeface="Times New Roman"/>
                <a:cs typeface="Arial"/>
              </a:rPr>
              <a:t>COLD AND HOT WORKING OF METALS</a:t>
            </a:r>
            <a:endParaRPr lang="en-US" sz="2800" dirty="0">
              <a:ea typeface="Times New Roman"/>
              <a:cs typeface="Arial"/>
            </a:endParaRPr>
          </a:p>
          <a:p>
            <a:pPr algn="just">
              <a:lnSpc>
                <a:spcPct val="115000"/>
              </a:lnSpc>
              <a:spcAft>
                <a:spcPts val="1000"/>
              </a:spcAft>
            </a:pPr>
            <a:r>
              <a:rPr lang="en-US" sz="2800" b="1" dirty="0">
                <a:latin typeface="Times New Roman"/>
                <a:ea typeface="Times New Roman"/>
                <a:cs typeface="Arial"/>
              </a:rPr>
              <a:t>Cold Working:</a:t>
            </a:r>
            <a:endParaRPr lang="en-US" sz="2800" dirty="0">
              <a:ea typeface="Times New Roman"/>
              <a:cs typeface="Arial"/>
            </a:endParaRPr>
          </a:p>
        </p:txBody>
      </p:sp>
      <p:sp>
        <p:nvSpPr>
          <p:cNvPr id="3" name="Rectangle 2"/>
          <p:cNvSpPr/>
          <p:nvPr/>
        </p:nvSpPr>
        <p:spPr>
          <a:xfrm>
            <a:off x="381000" y="1981200"/>
            <a:ext cx="8458200" cy="3914918"/>
          </a:xfrm>
          <a:prstGeom prst="rect">
            <a:avLst/>
          </a:prstGeom>
        </p:spPr>
        <p:txBody>
          <a:bodyPr wrap="square">
            <a:spAutoFit/>
          </a:bodyPr>
          <a:lstStyle/>
          <a:p>
            <a:pPr marR="213360" algn="just">
              <a:lnSpc>
                <a:spcPct val="115000"/>
              </a:lnSpc>
              <a:spcAft>
                <a:spcPts val="1000"/>
              </a:spcAft>
            </a:pPr>
            <a:r>
              <a:rPr lang="en-US" sz="2400" dirty="0">
                <a:latin typeface="Times New Roman"/>
                <a:ea typeface="Times New Roman"/>
                <a:cs typeface="Arial"/>
              </a:rPr>
              <a:t>Plastic deformation of metals below the recrystallization temperature is known as cold working. It is generally performed at room temperature. In some cases, slightly elevated temperatures may be used to provide increased ductility and reduced strength. Cold working offers a number of distinct advantages, and for this reason various cold-working processes have become extremely important. Significant advances in recent years have extended the use of cold forming, and the trend appears likely to continue.</a:t>
            </a:r>
            <a:endParaRPr lang="en-US" sz="2400" dirty="0">
              <a:ea typeface="Times New Roman"/>
              <a:cs typeface="Arial"/>
            </a:endParaRPr>
          </a:p>
        </p:txBody>
      </p:sp>
    </p:spTree>
    <p:extLst>
      <p:ext uri="{BB962C8B-B14F-4D97-AF65-F5344CB8AC3E}">
        <p14:creationId xmlns:p14="http://schemas.microsoft.com/office/powerpoint/2010/main" val="351933953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161" y="433459"/>
            <a:ext cx="8191500" cy="1547741"/>
          </a:xfrm>
        </p:spPr>
        <p:txBody>
          <a:bodyPr>
            <a:noAutofit/>
          </a:bodyPr>
          <a:lstStyle/>
          <a:p>
            <a:pPr>
              <a:lnSpc>
                <a:spcPct val="115000"/>
              </a:lnSpc>
            </a:pPr>
            <a:r>
              <a:rPr lang="en-US" sz="3200" dirty="0" smtClean="0">
                <a:latin typeface="Times New Roman"/>
                <a:ea typeface="Times New Roman"/>
                <a:cs typeface="Arial"/>
              </a:rPr>
              <a:t/>
            </a:r>
            <a:br>
              <a:rPr lang="en-US" sz="3200" dirty="0" smtClean="0">
                <a:latin typeface="Times New Roman"/>
                <a:ea typeface="Times New Roman"/>
                <a:cs typeface="Arial"/>
              </a:rPr>
            </a:br>
            <a:r>
              <a:rPr lang="en-US" sz="3200" dirty="0">
                <a:latin typeface="Times New Roman"/>
                <a:ea typeface="Times New Roman"/>
                <a:cs typeface="Arial"/>
              </a:rPr>
              <a:t/>
            </a:r>
            <a:br>
              <a:rPr lang="en-US" sz="3200" dirty="0">
                <a:latin typeface="Times New Roman"/>
                <a:ea typeface="Times New Roman"/>
                <a:cs typeface="Arial"/>
              </a:rPr>
            </a:br>
            <a:r>
              <a:rPr lang="en-US" sz="3200" dirty="0" smtClean="0">
                <a:latin typeface="Times New Roman"/>
                <a:ea typeface="Times New Roman"/>
                <a:cs typeface="Arial"/>
              </a:rPr>
              <a:t/>
            </a:r>
            <a:br>
              <a:rPr lang="en-US" sz="3200" dirty="0" smtClean="0">
                <a:latin typeface="Times New Roman"/>
                <a:ea typeface="Times New Roman"/>
                <a:cs typeface="Arial"/>
              </a:rPr>
            </a:br>
            <a:r>
              <a:rPr lang="en-US" sz="3200" dirty="0" smtClean="0">
                <a:latin typeface="Times New Roman"/>
                <a:ea typeface="Times New Roman"/>
                <a:cs typeface="Arial"/>
              </a:rPr>
              <a:t>In </a:t>
            </a:r>
            <a:r>
              <a:rPr lang="en-US" sz="3200" dirty="0">
                <a:latin typeface="Times New Roman"/>
                <a:ea typeface="Times New Roman"/>
                <a:cs typeface="Arial"/>
              </a:rPr>
              <a:t>comparison with hot working, </a:t>
            </a:r>
            <a:r>
              <a:rPr lang="en-US" sz="3200" b="1" u="sng" dirty="0" smtClean="0">
                <a:latin typeface="Times New Roman"/>
                <a:ea typeface="Times New Roman"/>
                <a:cs typeface="Arial"/>
              </a:rPr>
              <a:t>the </a:t>
            </a:r>
            <a:r>
              <a:rPr lang="en-US" sz="3200" b="1" u="sng" dirty="0">
                <a:latin typeface="Times New Roman"/>
                <a:ea typeface="Times New Roman"/>
                <a:cs typeface="Arial"/>
              </a:rPr>
              <a:t>advantages</a:t>
            </a:r>
            <a:r>
              <a:rPr lang="en-US" sz="3200" dirty="0">
                <a:latin typeface="Times New Roman"/>
                <a:ea typeface="Times New Roman"/>
                <a:cs typeface="Arial"/>
              </a:rPr>
              <a:t> of cold working are</a:t>
            </a:r>
            <a:r>
              <a:rPr lang="en-US" sz="3200" dirty="0">
                <a:ea typeface="Times New Roman"/>
                <a:cs typeface="Arial"/>
              </a:rPr>
              <a:t/>
            </a:r>
            <a:br>
              <a:rPr lang="en-US" sz="3200" dirty="0">
                <a:ea typeface="Times New Roman"/>
                <a:cs typeface="Arial"/>
              </a:rPr>
            </a:br>
            <a:endParaRPr lang="en-US" sz="3200" dirty="0"/>
          </a:p>
        </p:txBody>
      </p:sp>
      <p:sp>
        <p:nvSpPr>
          <p:cNvPr id="3" name="Rectangle 2"/>
          <p:cNvSpPr/>
          <p:nvPr/>
        </p:nvSpPr>
        <p:spPr>
          <a:xfrm>
            <a:off x="189411" y="1981200"/>
            <a:ext cx="8763000" cy="3490186"/>
          </a:xfrm>
          <a:prstGeom prst="rect">
            <a:avLst/>
          </a:prstGeom>
        </p:spPr>
        <p:txBody>
          <a:bodyPr wrap="square">
            <a:spAutoFit/>
          </a:bodyPr>
          <a:lstStyle/>
          <a:p>
            <a:pPr algn="just">
              <a:lnSpc>
                <a:spcPct val="115000"/>
              </a:lnSpc>
            </a:pPr>
            <a:r>
              <a:rPr lang="en-US" sz="2400" dirty="0">
                <a:latin typeface="Times New Roman"/>
                <a:ea typeface="Times New Roman"/>
                <a:cs typeface="Arial"/>
              </a:rPr>
              <a:t>1. No heating is required</a:t>
            </a:r>
            <a:endParaRPr lang="en-US" sz="2400" dirty="0">
              <a:ea typeface="Times New Roman"/>
              <a:cs typeface="Arial"/>
            </a:endParaRPr>
          </a:p>
          <a:p>
            <a:pPr algn="just">
              <a:lnSpc>
                <a:spcPct val="115000"/>
              </a:lnSpc>
            </a:pPr>
            <a:r>
              <a:rPr lang="en-US" sz="2400" dirty="0">
                <a:latin typeface="Times New Roman"/>
                <a:ea typeface="Times New Roman"/>
                <a:cs typeface="Arial"/>
              </a:rPr>
              <a:t>2. Better surface finish is obtained</a:t>
            </a:r>
            <a:endParaRPr lang="en-US" sz="2400" dirty="0">
              <a:ea typeface="Times New Roman"/>
              <a:cs typeface="Arial"/>
            </a:endParaRPr>
          </a:p>
          <a:p>
            <a:pPr marR="304165" algn="just">
              <a:lnSpc>
                <a:spcPct val="115000"/>
              </a:lnSpc>
            </a:pPr>
            <a:r>
              <a:rPr lang="en-US" sz="2400" dirty="0">
                <a:latin typeface="Times New Roman"/>
                <a:ea typeface="Times New Roman"/>
                <a:cs typeface="Arial"/>
              </a:rPr>
              <a:t>3. Better dimensional control is achieved; therefore no secondary machining is generally needed.</a:t>
            </a:r>
            <a:endParaRPr lang="en-US" sz="2400" dirty="0">
              <a:ea typeface="Times New Roman"/>
              <a:cs typeface="Arial"/>
            </a:endParaRPr>
          </a:p>
          <a:p>
            <a:pPr algn="just">
              <a:lnSpc>
                <a:spcPct val="115000"/>
              </a:lnSpc>
            </a:pPr>
            <a:r>
              <a:rPr lang="en-US" sz="2400" dirty="0">
                <a:latin typeface="Times New Roman"/>
                <a:ea typeface="Times New Roman"/>
                <a:cs typeface="Arial"/>
              </a:rPr>
              <a:t>4. Products possess better reproducibility and interchangeability.</a:t>
            </a:r>
            <a:endParaRPr lang="en-US" sz="2400" dirty="0">
              <a:ea typeface="Times New Roman"/>
              <a:cs typeface="Arial"/>
            </a:endParaRPr>
          </a:p>
          <a:p>
            <a:pPr algn="just">
              <a:lnSpc>
                <a:spcPct val="115000"/>
              </a:lnSpc>
            </a:pPr>
            <a:r>
              <a:rPr lang="en-US" sz="2400" dirty="0">
                <a:latin typeface="Times New Roman"/>
                <a:ea typeface="Times New Roman"/>
                <a:cs typeface="Arial"/>
              </a:rPr>
              <a:t>5. Better strength, fatigue, and wear properties of material.</a:t>
            </a:r>
            <a:endParaRPr lang="en-US" sz="2400" dirty="0">
              <a:ea typeface="Times New Roman"/>
              <a:cs typeface="Arial"/>
            </a:endParaRPr>
          </a:p>
          <a:p>
            <a:pPr algn="just">
              <a:lnSpc>
                <a:spcPct val="115000"/>
              </a:lnSpc>
            </a:pPr>
            <a:r>
              <a:rPr lang="en-US" sz="2400" dirty="0">
                <a:latin typeface="Times New Roman"/>
                <a:ea typeface="Times New Roman"/>
                <a:cs typeface="Arial"/>
              </a:rPr>
              <a:t>6. Directional properties can be imparted.</a:t>
            </a:r>
            <a:endParaRPr lang="en-US" sz="2400" dirty="0">
              <a:ea typeface="Times New Roman"/>
              <a:cs typeface="Arial"/>
            </a:endParaRPr>
          </a:p>
          <a:p>
            <a:pPr algn="just">
              <a:lnSpc>
                <a:spcPct val="115000"/>
              </a:lnSpc>
              <a:spcAft>
                <a:spcPts val="1000"/>
              </a:spcAft>
            </a:pPr>
            <a:r>
              <a:rPr lang="en-US" sz="2400" dirty="0">
                <a:latin typeface="Times New Roman"/>
                <a:ea typeface="Times New Roman"/>
                <a:cs typeface="Arial"/>
              </a:rPr>
              <a:t>7. Contamination problems are almost negligible.</a:t>
            </a:r>
            <a:endParaRPr lang="en-US" sz="2400" dirty="0">
              <a:ea typeface="Times New Roman"/>
              <a:cs typeface="Arial"/>
            </a:endParaRPr>
          </a:p>
        </p:txBody>
      </p:sp>
    </p:spTree>
    <p:extLst>
      <p:ext uri="{BB962C8B-B14F-4D97-AF65-F5344CB8AC3E}">
        <p14:creationId xmlns:p14="http://schemas.microsoft.com/office/powerpoint/2010/main" val="31283728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nSpc>
                <a:spcPct val="115000"/>
              </a:lnSpc>
            </a:pPr>
            <a:r>
              <a:rPr lang="en-US" sz="3200" dirty="0">
                <a:latin typeface="Times New Roman"/>
                <a:ea typeface="Times New Roman"/>
                <a:cs typeface="Arial"/>
              </a:rPr>
              <a:t>Some </a:t>
            </a:r>
            <a:r>
              <a:rPr lang="en-US" sz="3200" b="1" u="sng" dirty="0">
                <a:latin typeface="Times New Roman"/>
                <a:ea typeface="Times New Roman"/>
                <a:cs typeface="Arial"/>
              </a:rPr>
              <a:t>disadvantages</a:t>
            </a:r>
            <a:r>
              <a:rPr lang="en-US" sz="3200" dirty="0">
                <a:latin typeface="Times New Roman"/>
                <a:ea typeface="Times New Roman"/>
                <a:cs typeface="Arial"/>
              </a:rPr>
              <a:t> associated with cold-working processes are:</a:t>
            </a:r>
            <a:r>
              <a:rPr lang="en-US" sz="3200" dirty="0">
                <a:ea typeface="Times New Roman"/>
                <a:cs typeface="Arial"/>
              </a:rPr>
              <a:t/>
            </a:r>
            <a:br>
              <a:rPr lang="en-US" sz="3200" dirty="0">
                <a:ea typeface="Times New Roman"/>
                <a:cs typeface="Arial"/>
              </a:rPr>
            </a:br>
            <a:endParaRPr lang="en-US" sz="3200" dirty="0"/>
          </a:p>
        </p:txBody>
      </p:sp>
      <p:sp>
        <p:nvSpPr>
          <p:cNvPr id="3" name="Rectangle 2"/>
          <p:cNvSpPr/>
          <p:nvPr/>
        </p:nvSpPr>
        <p:spPr>
          <a:xfrm>
            <a:off x="304800" y="1371600"/>
            <a:ext cx="8610600" cy="2640723"/>
          </a:xfrm>
          <a:prstGeom prst="rect">
            <a:avLst/>
          </a:prstGeom>
        </p:spPr>
        <p:txBody>
          <a:bodyPr wrap="square">
            <a:spAutoFit/>
          </a:bodyPr>
          <a:lstStyle/>
          <a:p>
            <a:pPr algn="just">
              <a:lnSpc>
                <a:spcPct val="115000"/>
              </a:lnSpc>
            </a:pPr>
            <a:r>
              <a:rPr lang="en-US" sz="2400" dirty="0">
                <a:latin typeface="Times New Roman"/>
                <a:ea typeface="Times New Roman"/>
                <a:cs typeface="Arial"/>
              </a:rPr>
              <a:t>1. Higher forces are required for deformation.</a:t>
            </a:r>
            <a:endParaRPr lang="en-US" sz="2400" dirty="0">
              <a:ea typeface="Times New Roman"/>
              <a:cs typeface="Arial"/>
            </a:endParaRPr>
          </a:p>
          <a:p>
            <a:pPr algn="just">
              <a:lnSpc>
                <a:spcPct val="115000"/>
              </a:lnSpc>
            </a:pPr>
            <a:r>
              <a:rPr lang="en-US" sz="2400" dirty="0">
                <a:latin typeface="Times New Roman"/>
                <a:ea typeface="Times New Roman"/>
                <a:cs typeface="Arial"/>
              </a:rPr>
              <a:t>2. Heavier and more powerful equipment is required.</a:t>
            </a:r>
            <a:endParaRPr lang="en-US" sz="2400" dirty="0">
              <a:ea typeface="Times New Roman"/>
              <a:cs typeface="Arial"/>
            </a:endParaRPr>
          </a:p>
          <a:p>
            <a:pPr algn="just">
              <a:lnSpc>
                <a:spcPct val="115000"/>
              </a:lnSpc>
            </a:pPr>
            <a:r>
              <a:rPr lang="en-US" sz="2400" dirty="0">
                <a:latin typeface="Times New Roman"/>
                <a:ea typeface="Times New Roman"/>
                <a:cs typeface="Arial"/>
              </a:rPr>
              <a:t>3. Less ductility is available.</a:t>
            </a:r>
            <a:endParaRPr lang="en-US" sz="2400" dirty="0">
              <a:ea typeface="Times New Roman"/>
              <a:cs typeface="Arial"/>
            </a:endParaRPr>
          </a:p>
          <a:p>
            <a:pPr algn="just">
              <a:lnSpc>
                <a:spcPct val="115000"/>
              </a:lnSpc>
            </a:pPr>
            <a:r>
              <a:rPr lang="en-US" sz="2400" dirty="0">
                <a:latin typeface="Times New Roman"/>
                <a:ea typeface="Times New Roman"/>
                <a:cs typeface="Arial"/>
              </a:rPr>
              <a:t>4. Metal surfaces must be clean and scale-free.</a:t>
            </a:r>
            <a:endParaRPr lang="en-US" sz="2400" dirty="0">
              <a:ea typeface="Times New Roman"/>
              <a:cs typeface="Arial"/>
            </a:endParaRPr>
          </a:p>
          <a:p>
            <a:pPr algn="just">
              <a:lnSpc>
                <a:spcPct val="115000"/>
              </a:lnSpc>
            </a:pPr>
            <a:r>
              <a:rPr lang="en-US" sz="2400" dirty="0">
                <a:latin typeface="Times New Roman"/>
                <a:ea typeface="Times New Roman"/>
                <a:cs typeface="Arial"/>
              </a:rPr>
              <a:t>5. Strain hardening occurs ( may require intermediate annealing ).</a:t>
            </a:r>
            <a:endParaRPr lang="en-US" sz="2400" dirty="0">
              <a:ea typeface="Times New Roman"/>
              <a:cs typeface="Arial"/>
            </a:endParaRPr>
          </a:p>
          <a:p>
            <a:pPr algn="just">
              <a:lnSpc>
                <a:spcPct val="115000"/>
              </a:lnSpc>
            </a:pPr>
            <a:r>
              <a:rPr lang="en-US" sz="2400" dirty="0">
                <a:latin typeface="Times New Roman"/>
                <a:ea typeface="Times New Roman"/>
                <a:cs typeface="Arial"/>
              </a:rPr>
              <a:t>6. Undesirable residual stresses may be produced</a:t>
            </a:r>
            <a:endParaRPr lang="en-US" sz="2400" dirty="0">
              <a:ea typeface="Times New Roman"/>
              <a:cs typeface="Arial"/>
            </a:endParaRPr>
          </a:p>
        </p:txBody>
      </p:sp>
      <p:sp>
        <p:nvSpPr>
          <p:cNvPr id="4" name="Rectangle 3"/>
          <p:cNvSpPr/>
          <p:nvPr/>
        </p:nvSpPr>
        <p:spPr>
          <a:xfrm>
            <a:off x="304800" y="4648200"/>
            <a:ext cx="8382000" cy="1578894"/>
          </a:xfrm>
          <a:prstGeom prst="rect">
            <a:avLst/>
          </a:prstGeom>
        </p:spPr>
        <p:txBody>
          <a:bodyPr wrap="square">
            <a:spAutoFit/>
          </a:bodyPr>
          <a:lstStyle/>
          <a:p>
            <a:pPr marR="213360" algn="just">
              <a:lnSpc>
                <a:spcPct val="115000"/>
              </a:lnSpc>
              <a:tabLst>
                <a:tab pos="5912485" algn="r"/>
              </a:tabLst>
            </a:pPr>
            <a:r>
              <a:rPr lang="en-US" sz="2800" b="1" dirty="0">
                <a:latin typeface="Times New Roman"/>
                <a:ea typeface="Times New Roman"/>
                <a:cs typeface="Arial"/>
              </a:rPr>
              <a:t>Cold forming processes, in general, are better suited to large-scale production of parts because of the cost of the required equipment and tooling.</a:t>
            </a:r>
            <a:endParaRPr lang="en-US" sz="2800" b="1" dirty="0">
              <a:ea typeface="Times New Roman"/>
              <a:cs typeface="Arial"/>
            </a:endParaRPr>
          </a:p>
        </p:txBody>
      </p:sp>
    </p:spTree>
    <p:extLst>
      <p:ext uri="{BB962C8B-B14F-4D97-AF65-F5344CB8AC3E}">
        <p14:creationId xmlns:p14="http://schemas.microsoft.com/office/powerpoint/2010/main" val="4082334836"/>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077200" cy="1331647"/>
          </a:xfrm>
          <a:prstGeom prst="rect">
            <a:avLst/>
          </a:prstGeom>
        </p:spPr>
        <p:txBody>
          <a:bodyPr wrap="square">
            <a:spAutoFit/>
          </a:bodyPr>
          <a:lstStyle/>
          <a:p>
            <a:pPr algn="just">
              <a:lnSpc>
                <a:spcPct val="115000"/>
              </a:lnSpc>
              <a:spcAft>
                <a:spcPts val="1000"/>
              </a:spcAft>
            </a:pPr>
            <a:r>
              <a:rPr lang="en-US" sz="2800" b="1" dirty="0">
                <a:latin typeface="Times New Roman"/>
                <a:ea typeface="Times New Roman"/>
                <a:cs typeface="Arial"/>
              </a:rPr>
              <a:t>Warm Working:</a:t>
            </a:r>
            <a:endParaRPr lang="en-US" sz="2800" dirty="0">
              <a:ea typeface="Times New Roman"/>
              <a:cs typeface="Arial"/>
            </a:endParaRPr>
          </a:p>
          <a:p>
            <a:r>
              <a:rPr lang="en-US" sz="2000" dirty="0">
                <a:latin typeface="Times New Roman"/>
                <a:ea typeface="Times New Roman"/>
              </a:rPr>
              <a:t>Metal deformation carried out at temperatures intermediate to hot and cold forming is called </a:t>
            </a:r>
            <a:r>
              <a:rPr lang="en-US" sz="2000" b="1" i="1" dirty="0">
                <a:latin typeface="Times New Roman"/>
                <a:ea typeface="Times New Roman"/>
              </a:rPr>
              <a:t>Warm Forming</a:t>
            </a:r>
            <a:endParaRPr lang="en-US" sz="2000" dirty="0"/>
          </a:p>
        </p:txBody>
      </p:sp>
      <p:sp>
        <p:nvSpPr>
          <p:cNvPr id="3" name="Rectangle 2"/>
          <p:cNvSpPr/>
          <p:nvPr/>
        </p:nvSpPr>
        <p:spPr>
          <a:xfrm>
            <a:off x="457200" y="1905000"/>
            <a:ext cx="8153400" cy="777777"/>
          </a:xfrm>
          <a:prstGeom prst="rect">
            <a:avLst/>
          </a:prstGeom>
        </p:spPr>
        <p:txBody>
          <a:bodyPr wrap="square">
            <a:spAutoFit/>
          </a:bodyPr>
          <a:lstStyle/>
          <a:p>
            <a:pPr marR="123190" algn="just">
              <a:lnSpc>
                <a:spcPct val="115000"/>
              </a:lnSpc>
              <a:spcAft>
                <a:spcPts val="1000"/>
              </a:spcAft>
            </a:pPr>
            <a:r>
              <a:rPr lang="en-US" sz="2000" u="sng" dirty="0">
                <a:latin typeface="Times New Roman"/>
                <a:ea typeface="Times New Roman"/>
                <a:cs typeface="Arial"/>
              </a:rPr>
              <a:t>Compared to cold forming</a:t>
            </a:r>
            <a:r>
              <a:rPr lang="en-US" sz="2000" dirty="0">
                <a:latin typeface="Times New Roman"/>
                <a:ea typeface="Times New Roman"/>
                <a:cs typeface="Arial"/>
              </a:rPr>
              <a:t>, warm forming offers several </a:t>
            </a:r>
            <a:r>
              <a:rPr lang="en-US" sz="2000" b="1" u="sng" dirty="0">
                <a:latin typeface="Times New Roman"/>
                <a:ea typeface="Times New Roman"/>
                <a:cs typeface="Arial"/>
              </a:rPr>
              <a:t>advantages</a:t>
            </a:r>
            <a:r>
              <a:rPr lang="en-US" sz="2000" dirty="0">
                <a:latin typeface="Times New Roman"/>
                <a:ea typeface="Times New Roman"/>
                <a:cs typeface="Arial"/>
              </a:rPr>
              <a:t>. These include:</a:t>
            </a:r>
            <a:endParaRPr lang="en-US" sz="2000" dirty="0">
              <a:ea typeface="Times New Roman"/>
              <a:cs typeface="Arial"/>
            </a:endParaRPr>
          </a:p>
        </p:txBody>
      </p:sp>
      <p:sp>
        <p:nvSpPr>
          <p:cNvPr id="4" name="Rectangle 3"/>
          <p:cNvSpPr/>
          <p:nvPr/>
        </p:nvSpPr>
        <p:spPr>
          <a:xfrm>
            <a:off x="609600" y="3200400"/>
            <a:ext cx="7162800" cy="1791260"/>
          </a:xfrm>
          <a:prstGeom prst="rect">
            <a:avLst/>
          </a:prstGeom>
        </p:spPr>
        <p:txBody>
          <a:bodyPr wrap="square">
            <a:spAutoFit/>
          </a:bodyPr>
          <a:lstStyle/>
          <a:p>
            <a:pPr algn="just">
              <a:lnSpc>
                <a:spcPct val="115000"/>
              </a:lnSpc>
            </a:pPr>
            <a:r>
              <a:rPr lang="en-US" sz="2400" dirty="0">
                <a:latin typeface="Times New Roman"/>
                <a:ea typeface="Times New Roman"/>
                <a:cs typeface="Arial"/>
              </a:rPr>
              <a:t>• Lesser loads on tooling and equipment</a:t>
            </a:r>
            <a:endParaRPr lang="en-US" sz="2400" dirty="0">
              <a:ea typeface="Times New Roman"/>
              <a:cs typeface="Arial"/>
            </a:endParaRPr>
          </a:p>
          <a:p>
            <a:pPr algn="just">
              <a:lnSpc>
                <a:spcPct val="115000"/>
              </a:lnSpc>
            </a:pPr>
            <a:r>
              <a:rPr lang="en-US" sz="2400" dirty="0">
                <a:latin typeface="Times New Roman"/>
                <a:ea typeface="Times New Roman"/>
                <a:cs typeface="Arial"/>
              </a:rPr>
              <a:t>• Greater metal ductility</a:t>
            </a:r>
            <a:endParaRPr lang="en-US" sz="2400" dirty="0">
              <a:ea typeface="Times New Roman"/>
              <a:cs typeface="Arial"/>
            </a:endParaRPr>
          </a:p>
          <a:p>
            <a:pPr algn="just">
              <a:lnSpc>
                <a:spcPct val="115000"/>
              </a:lnSpc>
            </a:pPr>
            <a:r>
              <a:rPr lang="en-US" sz="2400" dirty="0">
                <a:latin typeface="Times New Roman"/>
                <a:ea typeface="Times New Roman"/>
                <a:cs typeface="Arial"/>
              </a:rPr>
              <a:t>• Fewer number of annealing operation (because of less strain hardening)</a:t>
            </a:r>
            <a:endParaRPr lang="en-US" sz="2400" dirty="0">
              <a:ea typeface="Times New Roman"/>
              <a:cs typeface="Arial"/>
            </a:endParaRPr>
          </a:p>
        </p:txBody>
      </p:sp>
    </p:spTree>
    <p:extLst>
      <p:ext uri="{BB962C8B-B14F-4D97-AF65-F5344CB8AC3E}">
        <p14:creationId xmlns:p14="http://schemas.microsoft.com/office/powerpoint/2010/main" val="3375035072"/>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81000"/>
            <a:ext cx="8229600" cy="941796"/>
          </a:xfrm>
          <a:prstGeom prst="rect">
            <a:avLst/>
          </a:prstGeom>
        </p:spPr>
        <p:txBody>
          <a:bodyPr wrap="square">
            <a:spAutoFit/>
          </a:bodyPr>
          <a:lstStyle/>
          <a:p>
            <a:pPr algn="just">
              <a:lnSpc>
                <a:spcPct val="115000"/>
              </a:lnSpc>
            </a:pPr>
            <a:r>
              <a:rPr lang="en-US" sz="2400" u="sng" dirty="0">
                <a:latin typeface="Times New Roman"/>
                <a:ea typeface="Times New Roman"/>
                <a:cs typeface="Arial"/>
              </a:rPr>
              <a:t>Compared to hot forming</a:t>
            </a:r>
            <a:r>
              <a:rPr lang="en-US" sz="2400" dirty="0">
                <a:latin typeface="Times New Roman"/>
                <a:ea typeface="Times New Roman"/>
                <a:cs typeface="Arial"/>
              </a:rPr>
              <a:t>, warm forming offers the following </a:t>
            </a:r>
            <a:r>
              <a:rPr lang="en-US" sz="2400" b="1" dirty="0">
                <a:latin typeface="Times New Roman"/>
                <a:ea typeface="Times New Roman"/>
                <a:cs typeface="Arial"/>
              </a:rPr>
              <a:t>advantages</a:t>
            </a:r>
            <a:r>
              <a:rPr lang="en-US" sz="2400" dirty="0">
                <a:latin typeface="Times New Roman"/>
                <a:ea typeface="Times New Roman"/>
                <a:cs typeface="Arial"/>
              </a:rPr>
              <a:t>.</a:t>
            </a:r>
            <a:endParaRPr lang="en-US" sz="2400" dirty="0">
              <a:ea typeface="Times New Roman"/>
              <a:cs typeface="Arial"/>
            </a:endParaRPr>
          </a:p>
        </p:txBody>
      </p:sp>
      <p:sp>
        <p:nvSpPr>
          <p:cNvPr id="3" name="Rectangle 2"/>
          <p:cNvSpPr/>
          <p:nvPr/>
        </p:nvSpPr>
        <p:spPr>
          <a:xfrm>
            <a:off x="381000" y="1949364"/>
            <a:ext cx="8229600" cy="3463320"/>
          </a:xfrm>
          <a:prstGeom prst="rect">
            <a:avLst/>
          </a:prstGeom>
        </p:spPr>
        <p:txBody>
          <a:bodyPr wrap="square">
            <a:spAutoFit/>
          </a:bodyPr>
          <a:lstStyle/>
          <a:p>
            <a:pPr algn="just">
              <a:lnSpc>
                <a:spcPct val="115000"/>
              </a:lnSpc>
            </a:pPr>
            <a:r>
              <a:rPr lang="en-US" sz="2400" dirty="0">
                <a:latin typeface="Times New Roman"/>
                <a:ea typeface="Times New Roman"/>
                <a:cs typeface="Arial"/>
              </a:rPr>
              <a:t>• Lesser amount of heat energy requirement</a:t>
            </a:r>
            <a:endParaRPr lang="en-US" sz="2400" dirty="0">
              <a:ea typeface="Times New Roman"/>
              <a:cs typeface="Arial"/>
            </a:endParaRPr>
          </a:p>
          <a:p>
            <a:pPr algn="just">
              <a:lnSpc>
                <a:spcPct val="115000"/>
              </a:lnSpc>
            </a:pPr>
            <a:r>
              <a:rPr lang="en-US" sz="2400" dirty="0">
                <a:latin typeface="Times New Roman"/>
                <a:ea typeface="Times New Roman"/>
                <a:cs typeface="Arial"/>
              </a:rPr>
              <a:t>• Better precision of components</a:t>
            </a:r>
            <a:endParaRPr lang="en-US" sz="2400" dirty="0">
              <a:ea typeface="Times New Roman"/>
              <a:cs typeface="Arial"/>
            </a:endParaRPr>
          </a:p>
          <a:p>
            <a:pPr algn="just">
              <a:lnSpc>
                <a:spcPct val="115000"/>
              </a:lnSpc>
            </a:pPr>
            <a:r>
              <a:rPr lang="en-US" sz="2400" dirty="0">
                <a:latin typeface="Times New Roman"/>
                <a:ea typeface="Times New Roman"/>
                <a:cs typeface="Arial"/>
              </a:rPr>
              <a:t>• Lesser scaling on parts</a:t>
            </a:r>
            <a:endParaRPr lang="en-US" sz="2400" dirty="0">
              <a:ea typeface="Times New Roman"/>
              <a:cs typeface="Arial"/>
            </a:endParaRPr>
          </a:p>
          <a:p>
            <a:pPr algn="just">
              <a:lnSpc>
                <a:spcPct val="115000"/>
              </a:lnSpc>
            </a:pPr>
            <a:r>
              <a:rPr lang="en-US" sz="2400" dirty="0">
                <a:latin typeface="Times New Roman"/>
                <a:ea typeface="Times New Roman"/>
                <a:cs typeface="Arial"/>
              </a:rPr>
              <a:t>• Lesser decarburization of parts</a:t>
            </a:r>
            <a:endParaRPr lang="en-US" sz="2400" dirty="0">
              <a:ea typeface="Times New Roman"/>
              <a:cs typeface="Arial"/>
            </a:endParaRPr>
          </a:p>
          <a:p>
            <a:pPr algn="just">
              <a:lnSpc>
                <a:spcPct val="115000"/>
              </a:lnSpc>
            </a:pPr>
            <a:r>
              <a:rPr lang="en-US" sz="2400" dirty="0">
                <a:latin typeface="Times New Roman"/>
                <a:ea typeface="Times New Roman"/>
                <a:cs typeface="Arial"/>
              </a:rPr>
              <a:t>• Better dimensional control</a:t>
            </a:r>
            <a:endParaRPr lang="en-US" sz="2400" dirty="0">
              <a:ea typeface="Times New Roman"/>
              <a:cs typeface="Arial"/>
            </a:endParaRPr>
          </a:p>
          <a:p>
            <a:pPr algn="just">
              <a:lnSpc>
                <a:spcPct val="115000"/>
              </a:lnSpc>
            </a:pPr>
            <a:r>
              <a:rPr lang="en-US" sz="2400" dirty="0">
                <a:latin typeface="Times New Roman"/>
                <a:ea typeface="Times New Roman"/>
                <a:cs typeface="Arial"/>
              </a:rPr>
              <a:t>• Better surface finish</a:t>
            </a:r>
            <a:endParaRPr lang="en-US" sz="2400" dirty="0">
              <a:ea typeface="Times New Roman"/>
              <a:cs typeface="Arial"/>
            </a:endParaRPr>
          </a:p>
          <a:p>
            <a:pPr algn="just">
              <a:lnSpc>
                <a:spcPct val="115000"/>
              </a:lnSpc>
            </a:pPr>
            <a:r>
              <a:rPr lang="en-US" sz="2400" dirty="0">
                <a:latin typeface="Times New Roman"/>
                <a:ea typeface="Times New Roman"/>
                <a:cs typeface="Arial"/>
              </a:rPr>
              <a:t>• Lesser thermal shock on tooling</a:t>
            </a:r>
            <a:endParaRPr lang="en-US" sz="2400" dirty="0">
              <a:ea typeface="Times New Roman"/>
              <a:cs typeface="Arial"/>
            </a:endParaRPr>
          </a:p>
          <a:p>
            <a:pPr>
              <a:lnSpc>
                <a:spcPct val="115000"/>
              </a:lnSpc>
              <a:spcAft>
                <a:spcPts val="1000"/>
              </a:spcAft>
              <a:tabLst>
                <a:tab pos="1429385" algn="l"/>
              </a:tabLst>
            </a:pPr>
            <a:r>
              <a:rPr lang="en-US" sz="2400" dirty="0">
                <a:latin typeface="Times New Roman"/>
                <a:ea typeface="Times New Roman"/>
                <a:cs typeface="Arial"/>
              </a:rPr>
              <a:t>• Lesser thermal fatigue to tooling, and so greater life of tooling.</a:t>
            </a:r>
            <a:endParaRPr lang="en-US" sz="2400" dirty="0">
              <a:ea typeface="Times New Roman"/>
              <a:cs typeface="Arial"/>
            </a:endParaRPr>
          </a:p>
        </p:txBody>
      </p:sp>
    </p:spTree>
    <p:extLst>
      <p:ext uri="{BB962C8B-B14F-4D97-AF65-F5344CB8AC3E}">
        <p14:creationId xmlns:p14="http://schemas.microsoft.com/office/powerpoint/2010/main" val="4144297301"/>
      </p:ext>
    </p:extLst>
  </p:cSld>
  <p:clrMapOvr>
    <a:masterClrMapping/>
  </p:clrMapOvr>
  <p:transition spd="slow">
    <p:pul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85</TotalTime>
  <Words>1342</Words>
  <Application>Microsoft Office PowerPoint</Application>
  <PresentationFormat>On-screen Show (4:3)</PresentationFormat>
  <Paragraphs>100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Executive</vt:lpstr>
      <vt:lpstr>PowerPoint Presentation</vt:lpstr>
      <vt:lpstr>PowerPoint Presentation</vt:lpstr>
      <vt:lpstr>PowerPoint Presentation</vt:lpstr>
      <vt:lpstr>FORMABILITY OF SHEET METAL </vt:lpstr>
      <vt:lpstr>PowerPoint Presentation</vt:lpstr>
      <vt:lpstr>   In comparison with hot working, the advantages of cold working are </vt:lpstr>
      <vt:lpstr>Some disadvantages associated with cold-working processes are: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samey</dc:creator>
  <cp:lastModifiedBy>samey</cp:lastModifiedBy>
  <cp:revision>19</cp:revision>
  <dcterms:created xsi:type="dcterms:W3CDTF">2006-08-16T00:00:00Z</dcterms:created>
  <dcterms:modified xsi:type="dcterms:W3CDTF">2015-08-19T11:58:52Z</dcterms:modified>
</cp:coreProperties>
</file>